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74" r:id="rId3"/>
    <p:sldId id="270" r:id="rId4"/>
    <p:sldId id="280" r:id="rId5"/>
    <p:sldId id="302" r:id="rId6"/>
    <p:sldId id="281" r:id="rId7"/>
    <p:sldId id="259" r:id="rId8"/>
    <p:sldId id="276" r:id="rId9"/>
    <p:sldId id="282" r:id="rId10"/>
    <p:sldId id="299" r:id="rId11"/>
    <p:sldId id="290" r:id="rId12"/>
    <p:sldId id="283" r:id="rId13"/>
    <p:sldId id="286" r:id="rId14"/>
    <p:sldId id="287" r:id="rId15"/>
    <p:sldId id="291" r:id="rId16"/>
    <p:sldId id="301" r:id="rId17"/>
    <p:sldId id="293" r:id="rId18"/>
    <p:sldId id="294" r:id="rId19"/>
    <p:sldId id="284" r:id="rId20"/>
    <p:sldId id="296" r:id="rId21"/>
    <p:sldId id="297" r:id="rId22"/>
    <p:sldId id="285" r:id="rId23"/>
    <p:sldId id="304" r:id="rId24"/>
    <p:sldId id="305" r:id="rId25"/>
    <p:sldId id="306" r:id="rId26"/>
    <p:sldId id="278" r:id="rId27"/>
    <p:sldId id="279" r:id="rId28"/>
    <p:sldId id="307" r:id="rId29"/>
    <p:sldId id="308" r:id="rId30"/>
    <p:sldId id="277" r:id="rId31"/>
    <p:sldId id="29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024"/>
    <a:srgbClr val="3C3F46"/>
    <a:srgbClr val="356160"/>
    <a:srgbClr val="4C3FF1"/>
    <a:srgbClr val="1BEDC6"/>
    <a:srgbClr val="74F4DC"/>
    <a:srgbClr val="4472C4"/>
    <a:srgbClr val="4F5B64"/>
    <a:srgbClr val="2B2B2B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484B52"/>
            </a:solidFill>
          </c:spPr>
          <c:invertIfNegative val="0"/>
          <c:cat>
            <c:numRef>
              <c:f>Sheet1!$A$4:$A$7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4"/>
                <c:pt idx="0">
                  <c:v>-3.5</c:v>
                </c:pt>
                <c:pt idx="1">
                  <c:v>-10</c:v>
                </c:pt>
                <c:pt idx="2">
                  <c:v>-8</c:v>
                </c:pt>
                <c:pt idx="3">
                  <c:v>-6.2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F2-4F7A-A12B-55408B502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1BEDC6"/>
            </a:solidFill>
          </c:spPr>
          <c:invertIfNegative val="0"/>
          <c:cat>
            <c:numRef>
              <c:f>Sheet1!$A$4:$A$7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4"/>
                <c:pt idx="0">
                  <c:v>1.8</c:v>
                </c:pt>
                <c:pt idx="1">
                  <c:v>12</c:v>
                </c:pt>
                <c:pt idx="2">
                  <c:v>4</c:v>
                </c:pt>
                <c:pt idx="3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F2-4F7A-A12B-55408B502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557674080"/>
        <c:axId val="-1557666464"/>
      </c:barChart>
      <c:catAx>
        <c:axId val="-1557674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-1557666464"/>
        <c:crosses val="autoZero"/>
        <c:auto val="1"/>
        <c:lblAlgn val="ctr"/>
        <c:lblOffset val="0"/>
        <c:tickMarkSkip val="1"/>
        <c:noMultiLvlLbl val="0"/>
      </c:catAx>
      <c:valAx>
        <c:axId val="-1557666464"/>
        <c:scaling>
          <c:orientation val="minMax"/>
          <c:min val="-15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rgbClr val="484B52"/>
            </a:solidFill>
          </a:ln>
        </c:spPr>
        <c:txPr>
          <a:bodyPr/>
          <a:lstStyle/>
          <a:p>
            <a:pPr>
              <a:defRPr sz="800">
                <a:solidFill>
                  <a:schemeClr val="bg1">
                    <a:lumMod val="85000"/>
                  </a:schemeClr>
                </a:solidFill>
              </a:defRPr>
            </a:pPr>
            <a:endParaRPr lang="ko-KR"/>
          </a:p>
        </c:txPr>
        <c:crossAx val="-1557674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CFD50-45C6-4860-95F7-9605027B72E2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45A29-3E94-4194-AF79-14B87C2FC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80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 userDrawn="1"/>
        </p:nvSpPr>
        <p:spPr>
          <a:xfrm>
            <a:off x="0" y="427839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i="1" kern="0" dirty="0">
                <a:ln w="9525">
                  <a:noFill/>
                </a:ln>
                <a:solidFill>
                  <a:prstClr val="white">
                    <a:lumMod val="6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PPT PRESENTATION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8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0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5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 userDrawn="1"/>
        </p:nvSpPr>
        <p:spPr>
          <a:xfrm>
            <a:off x="0" y="427839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i="1" kern="0" dirty="0">
                <a:ln w="9525">
                  <a:noFill/>
                </a:ln>
                <a:solidFill>
                  <a:prstClr val="white">
                    <a:lumMod val="6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PPT PRESENTATION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276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2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5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24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500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422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112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6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50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34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838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141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11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62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04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6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6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1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87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 userDrawn="1"/>
        </p:nvSpPr>
        <p:spPr>
          <a:xfrm>
            <a:off x="0" y="427839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i="1" kern="0" dirty="0">
                <a:ln w="9525">
                  <a:noFill/>
                </a:ln>
                <a:solidFill>
                  <a:prstClr val="white">
                    <a:lumMod val="6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PPT PRESENTATION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7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F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01FCAC-D5FF-B346-BB9A-00D2C7651BFA}"/>
              </a:ext>
            </a:extLst>
          </p:cNvPr>
          <p:cNvSpPr/>
          <p:nvPr/>
        </p:nvSpPr>
        <p:spPr>
          <a:xfrm>
            <a:off x="1382772" y="4426032"/>
            <a:ext cx="3603059" cy="520806"/>
          </a:xfrm>
          <a:prstGeom prst="roundRect">
            <a:avLst>
              <a:gd name="adj" fmla="val 50000"/>
            </a:avLst>
          </a:prstGeom>
          <a:solidFill>
            <a:srgbClr val="484B52"/>
          </a:solidFill>
          <a:ln>
            <a:solidFill>
              <a:srgbClr val="1BEDC6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000" i="1" kern="0" dirty="0" smtClean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#</a:t>
            </a:r>
            <a:r>
              <a:rPr lang="en-US" altLang="ko-KR" sz="2000" i="1" kern="0" dirty="0" smtClean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AUTOCAR-XIF</a:t>
            </a:r>
            <a:endParaRPr lang="en-US" altLang="ko-KR" sz="2000" i="1" kern="0" dirty="0">
              <a:ln w="952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2898F08-B74C-BD35-5485-45C9D6B6C067}"/>
              </a:ext>
            </a:extLst>
          </p:cNvPr>
          <p:cNvGrpSpPr/>
          <p:nvPr/>
        </p:nvGrpSpPr>
        <p:grpSpPr>
          <a:xfrm flipH="1">
            <a:off x="6838378" y="1637223"/>
            <a:ext cx="1312551" cy="2204415"/>
            <a:chOff x="5548370" y="1067422"/>
            <a:chExt cx="1156038" cy="1787461"/>
          </a:xfrm>
        </p:grpSpPr>
        <p:sp>
          <p:nvSpPr>
            <p:cNvPr id="100" name="자유형: 도형 21">
              <a:extLst>
                <a:ext uri="{FF2B5EF4-FFF2-40B4-BE49-F238E27FC236}">
                  <a16:creationId xmlns:a16="http://schemas.microsoft.com/office/drawing/2014/main" id="{3E63F915-09B8-980C-1932-FAA1B491C8F7}"/>
                </a:ext>
              </a:extLst>
            </p:cNvPr>
            <p:cNvSpPr/>
            <p:nvPr/>
          </p:nvSpPr>
          <p:spPr>
            <a:xfrm>
              <a:off x="5548370" y="1067422"/>
              <a:ext cx="1130603" cy="1779930"/>
            </a:xfrm>
            <a:custGeom>
              <a:avLst/>
              <a:gdLst>
                <a:gd name="connsiteX0" fmla="*/ 156341 w 1130603"/>
                <a:gd name="connsiteY0" fmla="*/ 0 h 1779930"/>
                <a:gd name="connsiteX1" fmla="*/ 1130603 w 1130603"/>
                <a:gd name="connsiteY1" fmla="*/ 388574 h 1779930"/>
                <a:gd name="connsiteX2" fmla="*/ 1048893 w 1130603"/>
                <a:gd name="connsiteY2" fmla="*/ 814006 h 1779930"/>
                <a:gd name="connsiteX3" fmla="*/ 1047750 w 1130603"/>
                <a:gd name="connsiteY3" fmla="*/ 814006 h 1779930"/>
                <a:gd name="connsiteX4" fmla="*/ 1047750 w 1130603"/>
                <a:gd name="connsiteY4" fmla="*/ 1779930 h 1779930"/>
                <a:gd name="connsiteX5" fmla="*/ 0 w 1130603"/>
                <a:gd name="connsiteY5" fmla="*/ 1779930 h 1779930"/>
                <a:gd name="connsiteX6" fmla="*/ 0 w 1130603"/>
                <a:gd name="connsiteY6" fmla="*/ 814006 h 1779930"/>
                <a:gd name="connsiteX7" fmla="*/ 0 w 1130603"/>
                <a:gd name="connsiteY7" fmla="*/ 805455 h 1779930"/>
                <a:gd name="connsiteX8" fmla="*/ 407 w 1130603"/>
                <a:gd name="connsiteY8" fmla="*/ 805455 h 1779930"/>
                <a:gd name="connsiteX9" fmla="*/ 9904 w 1130603"/>
                <a:gd name="connsiteY9" fmla="*/ 605616 h 1779930"/>
                <a:gd name="connsiteX10" fmla="*/ 156341 w 1130603"/>
                <a:gd name="connsiteY10" fmla="*/ 0 h 177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603" h="1779930">
                  <a:moveTo>
                    <a:pt x="156341" y="0"/>
                  </a:moveTo>
                  <a:lnTo>
                    <a:pt x="1130603" y="388574"/>
                  </a:lnTo>
                  <a:cubicBezTo>
                    <a:pt x="1076623" y="523917"/>
                    <a:pt x="1048893" y="668296"/>
                    <a:pt x="1048893" y="814006"/>
                  </a:cubicBezTo>
                  <a:lnTo>
                    <a:pt x="1047750" y="814006"/>
                  </a:lnTo>
                  <a:lnTo>
                    <a:pt x="1047750" y="1779930"/>
                  </a:lnTo>
                  <a:lnTo>
                    <a:pt x="0" y="1779930"/>
                  </a:lnTo>
                  <a:lnTo>
                    <a:pt x="0" y="814006"/>
                  </a:lnTo>
                  <a:lnTo>
                    <a:pt x="0" y="805455"/>
                  </a:lnTo>
                  <a:lnTo>
                    <a:pt x="407" y="805455"/>
                  </a:lnTo>
                  <a:lnTo>
                    <a:pt x="9904" y="605616"/>
                  </a:lnTo>
                  <a:cubicBezTo>
                    <a:pt x="29668" y="398165"/>
                    <a:pt x="78878" y="194220"/>
                    <a:pt x="156341" y="0"/>
                  </a:cubicBezTo>
                  <a:close/>
                </a:path>
              </a:pathLst>
            </a:custGeom>
            <a:solidFill>
              <a:srgbClr val="FFC0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0983DF3-49B7-D05E-EC64-5AD8A4CC18A6}"/>
                </a:ext>
              </a:extLst>
            </p:cNvPr>
            <p:cNvGrpSpPr/>
            <p:nvPr/>
          </p:nvGrpSpPr>
          <p:grpSpPr>
            <a:xfrm>
              <a:off x="5548370" y="1074952"/>
              <a:ext cx="1156038" cy="1779931"/>
              <a:chOff x="5548370" y="1074952"/>
              <a:chExt cx="1156038" cy="1779931"/>
            </a:xfrm>
          </p:grpSpPr>
          <p:sp>
            <p:nvSpPr>
              <p:cNvPr id="102" name="자유형: 도형 23">
                <a:extLst>
                  <a:ext uri="{FF2B5EF4-FFF2-40B4-BE49-F238E27FC236}">
                    <a16:creationId xmlns:a16="http://schemas.microsoft.com/office/drawing/2014/main" id="{3A737054-315F-FE43-5805-894EF1F6B018}"/>
                  </a:ext>
                </a:extLst>
              </p:cNvPr>
              <p:cNvSpPr/>
              <p:nvPr/>
            </p:nvSpPr>
            <p:spPr>
              <a:xfrm>
                <a:off x="5548370" y="1074952"/>
                <a:ext cx="178597" cy="1779930"/>
              </a:xfrm>
              <a:custGeom>
                <a:avLst/>
                <a:gdLst>
                  <a:gd name="connsiteX0" fmla="*/ 156341 w 178597"/>
                  <a:gd name="connsiteY0" fmla="*/ 0 h 1779930"/>
                  <a:gd name="connsiteX1" fmla="*/ 178597 w 178597"/>
                  <a:gd name="connsiteY1" fmla="*/ 8876 h 1779930"/>
                  <a:gd name="connsiteX2" fmla="*/ 128994 w 178597"/>
                  <a:gd name="connsiteY2" fmla="*/ 147391 h 1779930"/>
                  <a:gd name="connsiteX3" fmla="*/ 35338 w 178597"/>
                  <a:gd name="connsiteY3" fmla="*/ 605616 h 1779930"/>
                  <a:gd name="connsiteX4" fmla="*/ 25841 w 178597"/>
                  <a:gd name="connsiteY4" fmla="*/ 805455 h 1779930"/>
                  <a:gd name="connsiteX5" fmla="*/ 25434 w 178597"/>
                  <a:gd name="connsiteY5" fmla="*/ 805455 h 1779930"/>
                  <a:gd name="connsiteX6" fmla="*/ 25434 w 178597"/>
                  <a:gd name="connsiteY6" fmla="*/ 814006 h 1779930"/>
                  <a:gd name="connsiteX7" fmla="*/ 25434 w 178597"/>
                  <a:gd name="connsiteY7" fmla="*/ 1779930 h 1779930"/>
                  <a:gd name="connsiteX8" fmla="*/ 0 w 178597"/>
                  <a:gd name="connsiteY8" fmla="*/ 1779930 h 1779930"/>
                  <a:gd name="connsiteX9" fmla="*/ 0 w 178597"/>
                  <a:gd name="connsiteY9" fmla="*/ 814006 h 1779930"/>
                  <a:gd name="connsiteX10" fmla="*/ 0 w 178597"/>
                  <a:gd name="connsiteY10" fmla="*/ 805455 h 1779930"/>
                  <a:gd name="connsiteX11" fmla="*/ 407 w 178597"/>
                  <a:gd name="connsiteY11" fmla="*/ 805455 h 1779930"/>
                  <a:gd name="connsiteX12" fmla="*/ 9904 w 178597"/>
                  <a:gd name="connsiteY12" fmla="*/ 605616 h 1779930"/>
                  <a:gd name="connsiteX13" fmla="*/ 156341 w 178597"/>
                  <a:gd name="connsiteY13" fmla="*/ 0 h 1779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8597" h="1779930">
                    <a:moveTo>
                      <a:pt x="156341" y="0"/>
                    </a:moveTo>
                    <a:lnTo>
                      <a:pt x="178597" y="8876"/>
                    </a:lnTo>
                    <a:lnTo>
                      <a:pt x="128994" y="147391"/>
                    </a:lnTo>
                    <a:cubicBezTo>
                      <a:pt x="81548" y="296412"/>
                      <a:pt x="50161" y="450028"/>
                      <a:pt x="35338" y="605616"/>
                    </a:cubicBezTo>
                    <a:lnTo>
                      <a:pt x="25841" y="805455"/>
                    </a:lnTo>
                    <a:lnTo>
                      <a:pt x="25434" y="805455"/>
                    </a:lnTo>
                    <a:lnTo>
                      <a:pt x="25434" y="814006"/>
                    </a:lnTo>
                    <a:lnTo>
                      <a:pt x="25434" y="1779930"/>
                    </a:lnTo>
                    <a:lnTo>
                      <a:pt x="0" y="1779930"/>
                    </a:lnTo>
                    <a:lnTo>
                      <a:pt x="0" y="814006"/>
                    </a:lnTo>
                    <a:lnTo>
                      <a:pt x="0" y="805455"/>
                    </a:lnTo>
                    <a:lnTo>
                      <a:pt x="407" y="805455"/>
                    </a:lnTo>
                    <a:lnTo>
                      <a:pt x="9904" y="605616"/>
                    </a:lnTo>
                    <a:cubicBezTo>
                      <a:pt x="29668" y="398165"/>
                      <a:pt x="78878" y="194220"/>
                      <a:pt x="156341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자유형: 도형 25">
                <a:extLst>
                  <a:ext uri="{FF2B5EF4-FFF2-40B4-BE49-F238E27FC236}">
                    <a16:creationId xmlns:a16="http://schemas.microsoft.com/office/drawing/2014/main" id="{DA8AA8C5-E950-E81B-4D4E-388EB6DAC922}"/>
                  </a:ext>
                </a:extLst>
              </p:cNvPr>
              <p:cNvSpPr/>
              <p:nvPr/>
            </p:nvSpPr>
            <p:spPr>
              <a:xfrm>
                <a:off x="6596121" y="1453498"/>
                <a:ext cx="108287" cy="1401385"/>
              </a:xfrm>
              <a:custGeom>
                <a:avLst/>
                <a:gdLst>
                  <a:gd name="connsiteX0" fmla="*/ 83142 w 108287"/>
                  <a:gd name="connsiteY0" fmla="*/ 0 h 1401385"/>
                  <a:gd name="connsiteX1" fmla="*/ 108287 w 108287"/>
                  <a:gd name="connsiteY1" fmla="*/ 10029 h 1401385"/>
                  <a:gd name="connsiteX2" fmla="*/ 26577 w 108287"/>
                  <a:gd name="connsiteY2" fmla="*/ 435461 h 1401385"/>
                  <a:gd name="connsiteX3" fmla="*/ 25434 w 108287"/>
                  <a:gd name="connsiteY3" fmla="*/ 435461 h 1401385"/>
                  <a:gd name="connsiteX4" fmla="*/ 25434 w 108287"/>
                  <a:gd name="connsiteY4" fmla="*/ 1401385 h 1401385"/>
                  <a:gd name="connsiteX5" fmla="*/ 0 w 108287"/>
                  <a:gd name="connsiteY5" fmla="*/ 1401385 h 1401385"/>
                  <a:gd name="connsiteX6" fmla="*/ 0 w 108287"/>
                  <a:gd name="connsiteY6" fmla="*/ 435461 h 1401385"/>
                  <a:gd name="connsiteX7" fmla="*/ 1143 w 108287"/>
                  <a:gd name="connsiteY7" fmla="*/ 435461 h 1401385"/>
                  <a:gd name="connsiteX8" fmla="*/ 82853 w 108287"/>
                  <a:gd name="connsiteY8" fmla="*/ 10029 h 1401385"/>
                  <a:gd name="connsiteX9" fmla="*/ 79141 w 108287"/>
                  <a:gd name="connsiteY9" fmla="*/ 8548 h 140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287" h="1401385">
                    <a:moveTo>
                      <a:pt x="83142" y="0"/>
                    </a:moveTo>
                    <a:lnTo>
                      <a:pt x="108287" y="10029"/>
                    </a:lnTo>
                    <a:cubicBezTo>
                      <a:pt x="54307" y="145372"/>
                      <a:pt x="26577" y="289751"/>
                      <a:pt x="26577" y="435461"/>
                    </a:cubicBezTo>
                    <a:lnTo>
                      <a:pt x="25434" y="435461"/>
                    </a:lnTo>
                    <a:lnTo>
                      <a:pt x="25434" y="1401385"/>
                    </a:lnTo>
                    <a:lnTo>
                      <a:pt x="0" y="1401385"/>
                    </a:lnTo>
                    <a:lnTo>
                      <a:pt x="0" y="435461"/>
                    </a:lnTo>
                    <a:lnTo>
                      <a:pt x="1143" y="435461"/>
                    </a:lnTo>
                    <a:cubicBezTo>
                      <a:pt x="1143" y="289751"/>
                      <a:pt x="28873" y="145372"/>
                      <a:pt x="82853" y="10029"/>
                    </a:cubicBezTo>
                    <a:lnTo>
                      <a:pt x="79141" y="854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4267DC5-6928-2019-BF2F-D6FFEFDFDDDA}"/>
              </a:ext>
            </a:extLst>
          </p:cNvPr>
          <p:cNvGrpSpPr/>
          <p:nvPr/>
        </p:nvGrpSpPr>
        <p:grpSpPr>
          <a:xfrm>
            <a:off x="6939313" y="1637223"/>
            <a:ext cx="1312551" cy="2204415"/>
            <a:chOff x="5548370" y="1067422"/>
            <a:chExt cx="1156038" cy="1787461"/>
          </a:xfrm>
        </p:grpSpPr>
        <p:sp>
          <p:nvSpPr>
            <p:cNvPr id="85" name="자유형: 도형 3">
              <a:extLst>
                <a:ext uri="{FF2B5EF4-FFF2-40B4-BE49-F238E27FC236}">
                  <a16:creationId xmlns:a16="http://schemas.microsoft.com/office/drawing/2014/main" id="{2278ADCE-39DC-C549-90F9-E7F7FA619A51}"/>
                </a:ext>
              </a:extLst>
            </p:cNvPr>
            <p:cNvSpPr/>
            <p:nvPr/>
          </p:nvSpPr>
          <p:spPr>
            <a:xfrm>
              <a:off x="5548370" y="1067422"/>
              <a:ext cx="1130603" cy="1779930"/>
            </a:xfrm>
            <a:custGeom>
              <a:avLst/>
              <a:gdLst>
                <a:gd name="connsiteX0" fmla="*/ 156341 w 1130603"/>
                <a:gd name="connsiteY0" fmla="*/ 0 h 1779930"/>
                <a:gd name="connsiteX1" fmla="*/ 1130603 w 1130603"/>
                <a:gd name="connsiteY1" fmla="*/ 388574 h 1779930"/>
                <a:gd name="connsiteX2" fmla="*/ 1048893 w 1130603"/>
                <a:gd name="connsiteY2" fmla="*/ 814006 h 1779930"/>
                <a:gd name="connsiteX3" fmla="*/ 1047750 w 1130603"/>
                <a:gd name="connsiteY3" fmla="*/ 814006 h 1779930"/>
                <a:gd name="connsiteX4" fmla="*/ 1047750 w 1130603"/>
                <a:gd name="connsiteY4" fmla="*/ 1779930 h 1779930"/>
                <a:gd name="connsiteX5" fmla="*/ 0 w 1130603"/>
                <a:gd name="connsiteY5" fmla="*/ 1779930 h 1779930"/>
                <a:gd name="connsiteX6" fmla="*/ 0 w 1130603"/>
                <a:gd name="connsiteY6" fmla="*/ 814006 h 1779930"/>
                <a:gd name="connsiteX7" fmla="*/ 0 w 1130603"/>
                <a:gd name="connsiteY7" fmla="*/ 805455 h 1779930"/>
                <a:gd name="connsiteX8" fmla="*/ 407 w 1130603"/>
                <a:gd name="connsiteY8" fmla="*/ 805455 h 1779930"/>
                <a:gd name="connsiteX9" fmla="*/ 9904 w 1130603"/>
                <a:gd name="connsiteY9" fmla="*/ 605616 h 1779930"/>
                <a:gd name="connsiteX10" fmla="*/ 156341 w 1130603"/>
                <a:gd name="connsiteY10" fmla="*/ 0 h 177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603" h="1779930">
                  <a:moveTo>
                    <a:pt x="156341" y="0"/>
                  </a:moveTo>
                  <a:lnTo>
                    <a:pt x="1130603" y="388574"/>
                  </a:lnTo>
                  <a:cubicBezTo>
                    <a:pt x="1076623" y="523917"/>
                    <a:pt x="1048893" y="668296"/>
                    <a:pt x="1048893" y="814006"/>
                  </a:cubicBezTo>
                  <a:lnTo>
                    <a:pt x="1047750" y="814006"/>
                  </a:lnTo>
                  <a:lnTo>
                    <a:pt x="1047750" y="1779930"/>
                  </a:lnTo>
                  <a:lnTo>
                    <a:pt x="0" y="1779930"/>
                  </a:lnTo>
                  <a:lnTo>
                    <a:pt x="0" y="814006"/>
                  </a:lnTo>
                  <a:lnTo>
                    <a:pt x="0" y="805455"/>
                  </a:lnTo>
                  <a:lnTo>
                    <a:pt x="407" y="805455"/>
                  </a:lnTo>
                  <a:lnTo>
                    <a:pt x="9904" y="605616"/>
                  </a:lnTo>
                  <a:cubicBezTo>
                    <a:pt x="29668" y="398165"/>
                    <a:pt x="78878" y="194220"/>
                    <a:pt x="156341" y="0"/>
                  </a:cubicBezTo>
                  <a:close/>
                </a:path>
              </a:pathLst>
            </a:custGeom>
            <a:solidFill>
              <a:srgbClr val="00B0F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748EB5C-B7D8-CA0A-AE0E-06E018D92DE7}"/>
                </a:ext>
              </a:extLst>
            </p:cNvPr>
            <p:cNvGrpSpPr/>
            <p:nvPr/>
          </p:nvGrpSpPr>
          <p:grpSpPr>
            <a:xfrm>
              <a:off x="5548370" y="1074952"/>
              <a:ext cx="1156038" cy="1779931"/>
              <a:chOff x="5548370" y="1074952"/>
              <a:chExt cx="1156038" cy="1779931"/>
            </a:xfrm>
          </p:grpSpPr>
          <p:sp>
            <p:nvSpPr>
              <p:cNvPr id="87" name="자유형: 도형 14">
                <a:extLst>
                  <a:ext uri="{FF2B5EF4-FFF2-40B4-BE49-F238E27FC236}">
                    <a16:creationId xmlns:a16="http://schemas.microsoft.com/office/drawing/2014/main" id="{CD175F94-677F-6789-B05E-7CD24220EE15}"/>
                  </a:ext>
                </a:extLst>
              </p:cNvPr>
              <p:cNvSpPr/>
              <p:nvPr/>
            </p:nvSpPr>
            <p:spPr>
              <a:xfrm>
                <a:off x="5548370" y="1074952"/>
                <a:ext cx="178597" cy="1779930"/>
              </a:xfrm>
              <a:custGeom>
                <a:avLst/>
                <a:gdLst>
                  <a:gd name="connsiteX0" fmla="*/ 156341 w 178597"/>
                  <a:gd name="connsiteY0" fmla="*/ 0 h 1779930"/>
                  <a:gd name="connsiteX1" fmla="*/ 178597 w 178597"/>
                  <a:gd name="connsiteY1" fmla="*/ 8876 h 1779930"/>
                  <a:gd name="connsiteX2" fmla="*/ 128994 w 178597"/>
                  <a:gd name="connsiteY2" fmla="*/ 147391 h 1779930"/>
                  <a:gd name="connsiteX3" fmla="*/ 35338 w 178597"/>
                  <a:gd name="connsiteY3" fmla="*/ 605616 h 1779930"/>
                  <a:gd name="connsiteX4" fmla="*/ 25841 w 178597"/>
                  <a:gd name="connsiteY4" fmla="*/ 805455 h 1779930"/>
                  <a:gd name="connsiteX5" fmla="*/ 25434 w 178597"/>
                  <a:gd name="connsiteY5" fmla="*/ 805455 h 1779930"/>
                  <a:gd name="connsiteX6" fmla="*/ 25434 w 178597"/>
                  <a:gd name="connsiteY6" fmla="*/ 814006 h 1779930"/>
                  <a:gd name="connsiteX7" fmla="*/ 25434 w 178597"/>
                  <a:gd name="connsiteY7" fmla="*/ 1779930 h 1779930"/>
                  <a:gd name="connsiteX8" fmla="*/ 0 w 178597"/>
                  <a:gd name="connsiteY8" fmla="*/ 1779930 h 1779930"/>
                  <a:gd name="connsiteX9" fmla="*/ 0 w 178597"/>
                  <a:gd name="connsiteY9" fmla="*/ 814006 h 1779930"/>
                  <a:gd name="connsiteX10" fmla="*/ 0 w 178597"/>
                  <a:gd name="connsiteY10" fmla="*/ 805455 h 1779930"/>
                  <a:gd name="connsiteX11" fmla="*/ 407 w 178597"/>
                  <a:gd name="connsiteY11" fmla="*/ 805455 h 1779930"/>
                  <a:gd name="connsiteX12" fmla="*/ 9904 w 178597"/>
                  <a:gd name="connsiteY12" fmla="*/ 605616 h 1779930"/>
                  <a:gd name="connsiteX13" fmla="*/ 156341 w 178597"/>
                  <a:gd name="connsiteY13" fmla="*/ 0 h 1779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8597" h="1779930">
                    <a:moveTo>
                      <a:pt x="156341" y="0"/>
                    </a:moveTo>
                    <a:lnTo>
                      <a:pt x="178597" y="8876"/>
                    </a:lnTo>
                    <a:lnTo>
                      <a:pt x="128994" y="147391"/>
                    </a:lnTo>
                    <a:cubicBezTo>
                      <a:pt x="81548" y="296412"/>
                      <a:pt x="50161" y="450028"/>
                      <a:pt x="35338" y="605616"/>
                    </a:cubicBezTo>
                    <a:lnTo>
                      <a:pt x="25841" y="805455"/>
                    </a:lnTo>
                    <a:lnTo>
                      <a:pt x="25434" y="805455"/>
                    </a:lnTo>
                    <a:lnTo>
                      <a:pt x="25434" y="814006"/>
                    </a:lnTo>
                    <a:lnTo>
                      <a:pt x="25434" y="1779930"/>
                    </a:lnTo>
                    <a:lnTo>
                      <a:pt x="0" y="1779930"/>
                    </a:lnTo>
                    <a:lnTo>
                      <a:pt x="0" y="814006"/>
                    </a:lnTo>
                    <a:lnTo>
                      <a:pt x="0" y="805455"/>
                    </a:lnTo>
                    <a:lnTo>
                      <a:pt x="407" y="805455"/>
                    </a:lnTo>
                    <a:lnTo>
                      <a:pt x="9904" y="605616"/>
                    </a:lnTo>
                    <a:cubicBezTo>
                      <a:pt x="29668" y="398165"/>
                      <a:pt x="78878" y="194220"/>
                      <a:pt x="156341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16">
                <a:extLst>
                  <a:ext uri="{FF2B5EF4-FFF2-40B4-BE49-F238E27FC236}">
                    <a16:creationId xmlns:a16="http://schemas.microsoft.com/office/drawing/2014/main" id="{9E934F9C-27D0-DF5D-F1F4-C02B7B23B028}"/>
                  </a:ext>
                </a:extLst>
              </p:cNvPr>
              <p:cNvSpPr/>
              <p:nvPr/>
            </p:nvSpPr>
            <p:spPr>
              <a:xfrm>
                <a:off x="6596121" y="1453498"/>
                <a:ext cx="108287" cy="1401385"/>
              </a:xfrm>
              <a:custGeom>
                <a:avLst/>
                <a:gdLst>
                  <a:gd name="connsiteX0" fmla="*/ 83142 w 108287"/>
                  <a:gd name="connsiteY0" fmla="*/ 0 h 1401385"/>
                  <a:gd name="connsiteX1" fmla="*/ 108287 w 108287"/>
                  <a:gd name="connsiteY1" fmla="*/ 10029 h 1401385"/>
                  <a:gd name="connsiteX2" fmla="*/ 26577 w 108287"/>
                  <a:gd name="connsiteY2" fmla="*/ 435461 h 1401385"/>
                  <a:gd name="connsiteX3" fmla="*/ 25434 w 108287"/>
                  <a:gd name="connsiteY3" fmla="*/ 435461 h 1401385"/>
                  <a:gd name="connsiteX4" fmla="*/ 25434 w 108287"/>
                  <a:gd name="connsiteY4" fmla="*/ 1401385 h 1401385"/>
                  <a:gd name="connsiteX5" fmla="*/ 0 w 108287"/>
                  <a:gd name="connsiteY5" fmla="*/ 1401385 h 1401385"/>
                  <a:gd name="connsiteX6" fmla="*/ 0 w 108287"/>
                  <a:gd name="connsiteY6" fmla="*/ 435461 h 1401385"/>
                  <a:gd name="connsiteX7" fmla="*/ 1143 w 108287"/>
                  <a:gd name="connsiteY7" fmla="*/ 435461 h 1401385"/>
                  <a:gd name="connsiteX8" fmla="*/ 82853 w 108287"/>
                  <a:gd name="connsiteY8" fmla="*/ 10029 h 1401385"/>
                  <a:gd name="connsiteX9" fmla="*/ 79141 w 108287"/>
                  <a:gd name="connsiteY9" fmla="*/ 8548 h 140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287" h="1401385">
                    <a:moveTo>
                      <a:pt x="83142" y="0"/>
                    </a:moveTo>
                    <a:lnTo>
                      <a:pt x="108287" y="10029"/>
                    </a:lnTo>
                    <a:cubicBezTo>
                      <a:pt x="54307" y="145372"/>
                      <a:pt x="26577" y="289751"/>
                      <a:pt x="26577" y="435461"/>
                    </a:cubicBezTo>
                    <a:lnTo>
                      <a:pt x="25434" y="435461"/>
                    </a:lnTo>
                    <a:lnTo>
                      <a:pt x="25434" y="1401385"/>
                    </a:lnTo>
                    <a:lnTo>
                      <a:pt x="0" y="1401385"/>
                    </a:lnTo>
                    <a:lnTo>
                      <a:pt x="0" y="435461"/>
                    </a:lnTo>
                    <a:lnTo>
                      <a:pt x="1143" y="435461"/>
                    </a:lnTo>
                    <a:cubicBezTo>
                      <a:pt x="1143" y="289751"/>
                      <a:pt x="28873" y="145372"/>
                      <a:pt x="82853" y="10029"/>
                    </a:cubicBezTo>
                    <a:lnTo>
                      <a:pt x="79141" y="854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B09016FF-5E61-454C-7034-65711E10B8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51" y="3855377"/>
            <a:ext cx="445233" cy="483615"/>
          </a:xfrm>
          <a:prstGeom prst="rect">
            <a:avLst/>
          </a:prstGeom>
          <a:scene3d>
            <a:camera prst="orthographicFront"/>
            <a:lightRig rig="soft" dir="t"/>
          </a:scene3d>
          <a:sp3d/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D4D0EDE3-C4CD-D7A1-829F-8E7778F8CF25}"/>
              </a:ext>
            </a:extLst>
          </p:cNvPr>
          <p:cNvSpPr/>
          <p:nvPr/>
        </p:nvSpPr>
        <p:spPr>
          <a:xfrm>
            <a:off x="2876551" y="1214281"/>
            <a:ext cx="305212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FFC000"/>
                </a:solidFill>
              </a:rPr>
              <a:t>35</a:t>
            </a:r>
            <a:r>
              <a:rPr lang="en-US" altLang="ko-KR" sz="2800" b="1" dirty="0" smtClean="0">
                <a:solidFill>
                  <a:srgbClr val="FFC000"/>
                </a:solidFill>
              </a:rPr>
              <a:t>%</a:t>
            </a:r>
            <a:endParaRPr lang="en-US" altLang="ko-KR" sz="2400" b="1" dirty="0">
              <a:solidFill>
                <a:srgbClr val="FFC000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rgbClr val="FFC000"/>
                </a:solidFill>
              </a:rPr>
              <a:t>Crushed</a:t>
            </a:r>
            <a:endParaRPr lang="en-US" altLang="ko-KR" sz="14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65000"/>
                  </a:prst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찌그러짐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C5C19E-FEBE-F544-9F7D-86852C6F85CA}"/>
              </a:ext>
            </a:extLst>
          </p:cNvPr>
          <p:cNvSpPr/>
          <p:nvPr/>
        </p:nvSpPr>
        <p:spPr>
          <a:xfrm>
            <a:off x="8716418" y="1214281"/>
            <a:ext cx="305212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00B0F0"/>
                </a:solidFill>
              </a:rPr>
              <a:t>20</a:t>
            </a:r>
            <a:r>
              <a:rPr lang="en-US" altLang="ko-KR" sz="2800" b="1" dirty="0" smtClean="0">
                <a:solidFill>
                  <a:srgbClr val="00B0F0"/>
                </a:solidFill>
              </a:rPr>
              <a:t>%</a:t>
            </a:r>
            <a:endParaRPr lang="en-US" altLang="ko-KR" sz="2400" b="1" dirty="0"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B0F0"/>
                </a:solidFill>
              </a:rPr>
              <a:t>Scratch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65000"/>
                  </a:prst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스크래치</a:t>
            </a:r>
            <a:endParaRPr lang="en-US" altLang="ko-KR" sz="1200" dirty="0" smtClean="0">
              <a:solidFill>
                <a:prstClr val="white">
                  <a:lumMod val="65000"/>
                </a:prst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3" name="원호 82">
            <a:extLst>
              <a:ext uri="{FF2B5EF4-FFF2-40B4-BE49-F238E27FC236}">
                <a16:creationId xmlns:a16="http://schemas.microsoft.com/office/drawing/2014/main" id="{0F471CC2-8527-63BF-27AD-0C3532EEEC35}"/>
              </a:ext>
            </a:extLst>
          </p:cNvPr>
          <p:cNvSpPr/>
          <p:nvPr/>
        </p:nvSpPr>
        <p:spPr>
          <a:xfrm>
            <a:off x="7594542" y="811689"/>
            <a:ext cx="2873462" cy="3121175"/>
          </a:xfrm>
          <a:prstGeom prst="arc">
            <a:avLst>
              <a:gd name="adj1" fmla="val 11956424"/>
              <a:gd name="adj2" fmla="val 18879622"/>
            </a:avLst>
          </a:prstGeom>
          <a:ln w="1270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원호 83">
            <a:extLst>
              <a:ext uri="{FF2B5EF4-FFF2-40B4-BE49-F238E27FC236}">
                <a16:creationId xmlns:a16="http://schemas.microsoft.com/office/drawing/2014/main" id="{B2C16E9C-F296-2C20-ACAB-BF229CA94F91}"/>
              </a:ext>
            </a:extLst>
          </p:cNvPr>
          <p:cNvSpPr/>
          <p:nvPr/>
        </p:nvSpPr>
        <p:spPr>
          <a:xfrm flipH="1">
            <a:off x="4543132" y="811689"/>
            <a:ext cx="2873462" cy="3121175"/>
          </a:xfrm>
          <a:prstGeom prst="arc">
            <a:avLst>
              <a:gd name="adj1" fmla="val 11956424"/>
              <a:gd name="adj2" fmla="val 18879622"/>
            </a:avLst>
          </a:prstGeom>
          <a:ln w="127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4E4F89-4905-4461-732C-A172A1CA92EC}"/>
              </a:ext>
            </a:extLst>
          </p:cNvPr>
          <p:cNvSpPr txBox="1"/>
          <p:nvPr/>
        </p:nvSpPr>
        <p:spPr>
          <a:xfrm>
            <a:off x="89300" y="3085951"/>
            <a:ext cx="643379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i="1" kern="0" dirty="0" smtClean="0">
                <a:ln w="9525">
                  <a:noFill/>
                </a:ln>
                <a:solidFill>
                  <a:srgbClr val="1BED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차량 파손 견적 산출 </a:t>
            </a:r>
            <a:r>
              <a:rPr lang="en-US" altLang="ko-KR" sz="4000" i="1" kern="0" dirty="0" smtClean="0">
                <a:ln w="9525">
                  <a:noFill/>
                </a:ln>
                <a:solidFill>
                  <a:srgbClr val="1BED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AI</a:t>
            </a:r>
            <a:endParaRPr lang="en-US" altLang="ko-KR" dirty="0" smtClean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>
              <a:defRPr/>
            </a:pPr>
            <a:endParaRPr lang="en-US" altLang="ko-KR" sz="600" dirty="0" smtClean="0">
              <a:solidFill>
                <a:schemeClr val="bg2">
                  <a:lumMod val="9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defRPr/>
            </a:pPr>
            <a:r>
              <a:rPr lang="en-US" altLang="ko-KR" dirty="0" smtClean="0">
                <a:solidFill>
                  <a:schemeClr val="bg2">
                    <a:lumMod val="9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Car Damage Artificial Intelligence</a:t>
            </a:r>
          </a:p>
          <a:p>
            <a:pPr algn="ctr">
              <a:defRPr/>
            </a:pPr>
            <a:endParaRPr lang="en-US" altLang="ko-KR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19DB471-CF4C-3C27-093D-F6B827F04720}"/>
              </a:ext>
            </a:extLst>
          </p:cNvPr>
          <p:cNvGrpSpPr/>
          <p:nvPr/>
        </p:nvGrpSpPr>
        <p:grpSpPr>
          <a:xfrm>
            <a:off x="6362407" y="2575436"/>
            <a:ext cx="2304875" cy="3530089"/>
            <a:chOff x="5628356" y="2622550"/>
            <a:chExt cx="1302869" cy="2446020"/>
          </a:xfrm>
        </p:grpSpPr>
        <p:sp>
          <p:nvSpPr>
            <p:cNvPr id="91" name="사각형: 둥근 위쪽 모서리 11">
              <a:extLst>
                <a:ext uri="{FF2B5EF4-FFF2-40B4-BE49-F238E27FC236}">
                  <a16:creationId xmlns:a16="http://schemas.microsoft.com/office/drawing/2014/main" id="{DFCF0FC9-E48A-3E6F-8FE5-6963D97C2674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사각형: 둥근 위쪽 모서리 10">
              <a:extLst>
                <a:ext uri="{FF2B5EF4-FFF2-40B4-BE49-F238E27FC236}">
                  <a16:creationId xmlns:a16="http://schemas.microsoft.com/office/drawing/2014/main" id="{8402E861-64DA-A392-52A5-D8889F9F7953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사각형: 둥근 위쪽 모서리 5">
              <a:extLst>
                <a:ext uri="{FF2B5EF4-FFF2-40B4-BE49-F238E27FC236}">
                  <a16:creationId xmlns:a16="http://schemas.microsoft.com/office/drawing/2014/main" id="{2AAC09F9-C56F-A5F7-1E3C-AE78D6D13C82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6">
              <a:extLst>
                <a:ext uri="{FF2B5EF4-FFF2-40B4-BE49-F238E27FC236}">
                  <a16:creationId xmlns:a16="http://schemas.microsoft.com/office/drawing/2014/main" id="{744C6806-3E33-709A-F4C3-9D66D6883A0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자유형: 도형 28">
              <a:extLst>
                <a:ext uri="{FF2B5EF4-FFF2-40B4-BE49-F238E27FC236}">
                  <a16:creationId xmlns:a16="http://schemas.microsoft.com/office/drawing/2014/main" id="{CFF807C8-C972-A3A6-A696-E872EBA7E78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자유형: 도형 26">
              <a:extLst>
                <a:ext uri="{FF2B5EF4-FFF2-40B4-BE49-F238E27FC236}">
                  <a16:creationId xmlns:a16="http://schemas.microsoft.com/office/drawing/2014/main" id="{D260AF59-8417-3278-BF11-8841E94DE16D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18">
              <a:extLst>
                <a:ext uri="{FF2B5EF4-FFF2-40B4-BE49-F238E27FC236}">
                  <a16:creationId xmlns:a16="http://schemas.microsoft.com/office/drawing/2014/main" id="{85C9733B-3887-4F30-04A5-16C9CB458EB8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자유형: 도형 24">
              <a:extLst>
                <a:ext uri="{FF2B5EF4-FFF2-40B4-BE49-F238E27FC236}">
                  <a16:creationId xmlns:a16="http://schemas.microsoft.com/office/drawing/2014/main" id="{52AA448E-0CB3-01E6-2EED-129AA8B6EE0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6">
              <a:extLst>
                <a:ext uri="{FF2B5EF4-FFF2-40B4-BE49-F238E27FC236}">
                  <a16:creationId xmlns:a16="http://schemas.microsoft.com/office/drawing/2014/main" id="{A4FFA00F-7A7C-6BF6-BC73-9ACCF432446A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9120760" y="3401626"/>
            <a:ext cx="3621552" cy="2897228"/>
            <a:chOff x="9120760" y="3401626"/>
            <a:chExt cx="3621552" cy="2897228"/>
          </a:xfrm>
        </p:grpSpPr>
        <p:graphicFrame>
          <p:nvGraphicFramePr>
            <p:cNvPr id="106" name="차트 105">
              <a:extLst>
                <a:ext uri="{FF2B5EF4-FFF2-40B4-BE49-F238E27FC236}">
                  <a16:creationId xmlns:a16="http://schemas.microsoft.com/office/drawing/2014/main" id="{0EEC855A-FF93-8AEB-79FE-192C59F977D0}"/>
                </a:ext>
              </a:extLst>
            </p:cNvPr>
            <p:cNvGraphicFramePr/>
            <p:nvPr>
              <p:extLst/>
            </p:nvPr>
          </p:nvGraphicFramePr>
          <p:xfrm>
            <a:off x="9120760" y="3401626"/>
            <a:ext cx="2647783" cy="28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23" name="그룹 22"/>
            <p:cNvGrpSpPr/>
            <p:nvPr/>
          </p:nvGrpSpPr>
          <p:grpSpPr>
            <a:xfrm>
              <a:off x="9516560" y="4161363"/>
              <a:ext cx="3225752" cy="1936037"/>
              <a:chOff x="9516560" y="4161363"/>
              <a:chExt cx="3225752" cy="1936037"/>
            </a:xfrm>
          </p:grpSpPr>
          <p:sp>
            <p:nvSpPr>
              <p:cNvPr id="113" name="TextBox 112"/>
              <p:cNvSpPr txBox="1"/>
              <p:nvPr/>
            </p:nvSpPr>
            <p:spPr>
              <a:xfrm>
                <a:off x="9516560" y="5282870"/>
                <a:ext cx="3225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bg2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파손</a:t>
                </a:r>
                <a:endParaRPr lang="ko-KR" altLang="en-US" sz="1000" dirty="0">
                  <a:solidFill>
                    <a:schemeClr val="bg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9937942" y="5851179"/>
                <a:ext cx="10268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bg2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찌그러짐</a:t>
                </a:r>
                <a:endParaRPr lang="ko-KR" altLang="en-US" sz="1000" dirty="0">
                  <a:solidFill>
                    <a:schemeClr val="bg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10470159" y="4161363"/>
                <a:ext cx="10268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bg2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스크래치</a:t>
                </a:r>
                <a:endParaRPr lang="ko-KR" altLang="en-US" sz="1000" dirty="0">
                  <a:solidFill>
                    <a:schemeClr val="bg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1153959" y="5493621"/>
                <a:ext cx="10268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bg2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이격</a:t>
                </a:r>
                <a:endParaRPr lang="ko-KR" altLang="en-US" sz="1000" dirty="0">
                  <a:solidFill>
                    <a:schemeClr val="bg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2072908" y="5320878"/>
            <a:ext cx="246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이우성  맹지주  배현경  장수진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48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dirty="0" smtClean="0">
                <a:solidFill>
                  <a:srgbClr val="1BEDC6"/>
                </a:solidFill>
              </a:rPr>
              <a:t>2-2. U-Net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모델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6585"/>
          <a:stretch/>
        </p:blipFill>
        <p:spPr>
          <a:xfrm>
            <a:off x="3817792" y="2727844"/>
            <a:ext cx="4369618" cy="1651813"/>
          </a:xfrm>
          <a:prstGeom prst="rect">
            <a:avLst/>
          </a:prstGeom>
        </p:spPr>
      </p:pic>
      <p:sp>
        <p:nvSpPr>
          <p:cNvPr id="6" name="오른쪽 대괄호 5"/>
          <p:cNvSpPr/>
          <p:nvPr/>
        </p:nvSpPr>
        <p:spPr>
          <a:xfrm>
            <a:off x="7785623" y="3159564"/>
            <a:ext cx="529390" cy="1145406"/>
          </a:xfrm>
          <a:prstGeom prst="rightBracket">
            <a:avLst/>
          </a:prstGeom>
          <a:ln w="22225">
            <a:solidFill>
              <a:srgbClr val="1BE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24638" y="3717964"/>
            <a:ext cx="529390" cy="0"/>
          </a:xfrm>
          <a:prstGeom prst="straightConnector1">
            <a:avLst/>
          </a:prstGeom>
          <a:ln w="22225">
            <a:solidFill>
              <a:srgbClr val="1BE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9172392" y="2801720"/>
            <a:ext cx="2029578" cy="2021982"/>
          </a:xfrm>
          <a:prstGeom prst="ellipse">
            <a:avLst/>
          </a:prstGeom>
          <a:solidFill>
            <a:srgbClr val="1BEDC6">
              <a:alpha val="35000"/>
            </a:srgbClr>
          </a:solidFill>
          <a:ln w="34925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파손 </a:t>
            </a: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Breakage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찌그러짐 </a:t>
            </a: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Crushed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스크래치 </a:t>
            </a: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Scratch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이격 </a:t>
            </a:r>
            <a:r>
              <a:rPr lang="en-US" altLang="ko-KR" sz="11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Seperated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rcRect t="85701" b="1080"/>
          <a:stretch/>
        </p:blipFill>
        <p:spPr>
          <a:xfrm>
            <a:off x="3817792" y="5657942"/>
            <a:ext cx="4369618" cy="261757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8035475" y="5798868"/>
            <a:ext cx="829915" cy="0"/>
          </a:xfrm>
          <a:prstGeom prst="straightConnector1">
            <a:avLst/>
          </a:prstGeom>
          <a:ln w="22225">
            <a:solidFill>
              <a:srgbClr val="1BE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9171570" y="5515739"/>
            <a:ext cx="2030400" cy="546162"/>
          </a:xfrm>
          <a:prstGeom prst="roundRect">
            <a:avLst/>
          </a:prstGeom>
          <a:solidFill>
            <a:srgbClr val="1BEDC6">
              <a:alpha val="35000"/>
            </a:srgbClr>
          </a:solidFill>
          <a:ln w="34925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차량 부위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식별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39022" y="1294270"/>
            <a:ext cx="1944303" cy="39975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생성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6207" y="3123441"/>
            <a:ext cx="23695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파손 영역을</a:t>
            </a:r>
            <a:endParaRPr lang="en-US" altLang="ko-KR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segmentation </a:t>
            </a:r>
            <a:r>
              <a:rPr lang="ko-KR" alt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하는 모델</a:t>
            </a:r>
            <a:endParaRPr lang="en-US" altLang="ko-KR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6207" y="5443419"/>
            <a:ext cx="23695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차량 부위를</a:t>
            </a:r>
            <a:endParaRPr lang="en-US" altLang="ko-KR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식별하는 모델</a:t>
            </a:r>
            <a:endParaRPr lang="en-US" altLang="ko-KR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8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674358" y="3113529"/>
            <a:ext cx="2843284" cy="630942"/>
            <a:chOff x="4624538" y="1126893"/>
            <a:chExt cx="2843284" cy="630942"/>
          </a:xfrm>
        </p:grpSpPr>
        <p:sp>
          <p:nvSpPr>
            <p:cNvPr id="84" name="TextBox 83"/>
            <p:cNvSpPr txBox="1"/>
            <p:nvPr/>
          </p:nvSpPr>
          <p:spPr>
            <a:xfrm>
              <a:off x="4796897" y="1126893"/>
              <a:ext cx="267092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1BEDC6"/>
                  </a:solidFill>
                  <a:latin typeface="+mn-ea"/>
                </a:rPr>
                <a:t>3. </a:t>
              </a:r>
              <a:r>
                <a:rPr lang="ko-KR" altLang="en-US" sz="3500" b="1" dirty="0" smtClean="0">
                  <a:solidFill>
                    <a:srgbClr val="1BEDC6"/>
                  </a:solidFill>
                  <a:latin typeface="+mn-ea"/>
                </a:rPr>
                <a:t>개발 과정</a:t>
              </a:r>
              <a:endParaRPr lang="ko-KR" altLang="en-US" sz="3500" b="1" dirty="0">
                <a:solidFill>
                  <a:srgbClr val="1BEDC6"/>
                </a:solidFill>
                <a:latin typeface="+mn-ea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4624538" y="1126893"/>
              <a:ext cx="2843284" cy="562210"/>
            </a:xfrm>
            <a:custGeom>
              <a:avLst/>
              <a:gdLst>
                <a:gd name="connsiteX0" fmla="*/ 0 w 2794406"/>
                <a:gd name="connsiteY0" fmla="*/ 658369 h 658369"/>
                <a:gd name="connsiteX1" fmla="*/ 0 w 2794406"/>
                <a:gd name="connsiteY1" fmla="*/ 212141 h 658369"/>
                <a:gd name="connsiteX2" fmla="*/ 212141 w 2794406"/>
                <a:gd name="connsiteY2" fmla="*/ 0 h 658369"/>
                <a:gd name="connsiteX3" fmla="*/ 2794406 w 2794406"/>
                <a:gd name="connsiteY3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406" h="658369">
                  <a:moveTo>
                    <a:pt x="0" y="658369"/>
                  </a:moveTo>
                  <a:lnTo>
                    <a:pt x="0" y="212141"/>
                  </a:lnTo>
                  <a:lnTo>
                    <a:pt x="212141" y="0"/>
                  </a:lnTo>
                  <a:lnTo>
                    <a:pt x="2794406" y="0"/>
                  </a:lnTo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0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" y="0"/>
            <a:ext cx="12181147" cy="702758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D8808A-3656-1E29-F5F8-06586A3371C0}"/>
              </a:ext>
            </a:extLst>
          </p:cNvPr>
          <p:cNvSpPr/>
          <p:nvPr/>
        </p:nvSpPr>
        <p:spPr>
          <a:xfrm>
            <a:off x="-4119" y="-1"/>
            <a:ext cx="12196119" cy="7027585"/>
          </a:xfrm>
          <a:prstGeom prst="rect">
            <a:avLst/>
          </a:prstGeom>
          <a:solidFill>
            <a:srgbClr val="3C3F46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4" y="1712863"/>
            <a:ext cx="4025052" cy="4098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9EE492-6F2B-C277-4011-2D349E5EDFF2}"/>
              </a:ext>
            </a:extLst>
          </p:cNvPr>
          <p:cNvSpPr txBox="1"/>
          <p:nvPr/>
        </p:nvSpPr>
        <p:spPr>
          <a:xfrm>
            <a:off x="6344276" y="1972923"/>
            <a:ext cx="5587842" cy="348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BEDC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│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구축환경 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400" dirty="0" err="1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PyCharm</a:t>
            </a: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(Python 3.8)</a:t>
            </a:r>
            <a:endParaRPr lang="en-US" altLang="ko-KR" sz="1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1BEDC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│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목적 </a:t>
            </a: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dirty="0" err="1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머신러닝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딥러닝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구현</a:t>
            </a:r>
            <a:endParaRPr lang="en-US" altLang="ko-KR" sz="1400" dirty="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</a:t>
            </a:r>
            <a:r>
              <a:rPr lang="en-US" altLang="ko-KR" sz="1400" dirty="0" err="1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OpenCV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활용해서 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 </a:t>
            </a: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segmentation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사용하는 모델 구현</a:t>
            </a:r>
            <a:endParaRPr lang="en-US" altLang="ko-KR" sz="700" dirty="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1BEDC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│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제작모델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① </a:t>
            </a: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 형태의 손상부위 판별 </a:t>
            </a: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</a:t>
            </a:r>
            <a:endParaRPr lang="ko-KR" altLang="en-US" sz="1400" dirty="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② 손상 심각도 도출 및 예상 수리비 견적 자동 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산출</a:t>
            </a:r>
            <a:endParaRPr lang="en-US" altLang="ko-KR" sz="1400" dirty="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③ </a:t>
            </a:r>
            <a:r>
              <a:rPr lang="en-US" altLang="ko-KR" sz="14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PyQT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 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Flask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활용한 모델 시현</a:t>
            </a:r>
            <a:endParaRPr lang="en-US" altLang="ko-KR" sz="1400" dirty="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en-US" altLang="ko-KR" sz="7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BEDC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│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패키지 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 모델 아키텍처</a:t>
            </a:r>
            <a:endParaRPr lang="en-US" altLang="ko-KR" sz="1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· 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패키지 </a:t>
            </a: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400" dirty="0" err="1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PyTorch</a:t>
            </a: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/ </a:t>
            </a:r>
            <a:r>
              <a:rPr lang="en-US" altLang="ko-KR" sz="1400" dirty="0" err="1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OpenCV</a:t>
            </a: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/ </a:t>
            </a:r>
            <a:r>
              <a:rPr lang="en-US" altLang="ko-KR" sz="1400" dirty="0" err="1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Matplotlib</a:t>
            </a: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EnlightenGAN</a:t>
            </a:r>
            <a:endParaRPr lang="en-US" altLang="ko-KR" sz="1400" dirty="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· </a:t>
            </a:r>
            <a:r>
              <a:rPr lang="ko-KR" altLang="en-US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</a:t>
            </a:r>
            <a:r>
              <a:rPr lang="en-US" altLang="ko-KR" sz="14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U-Net </a:t>
            </a:r>
            <a:endParaRPr lang="en-US" altLang="ko-KR" sz="1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FEFB17-5E1A-664F-5774-375ABE0DE38F}"/>
              </a:ext>
            </a:extLst>
          </p:cNvPr>
          <p:cNvSpPr txBox="1"/>
          <p:nvPr/>
        </p:nvSpPr>
        <p:spPr>
          <a:xfrm>
            <a:off x="9178260" y="1326031"/>
            <a:ext cx="253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개발 활동</a:t>
            </a:r>
            <a:endParaRPr lang="ko-KR" altLang="en-US" sz="18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A346092-EE39-A18F-C303-60475C88BF9F}"/>
              </a:ext>
            </a:extLst>
          </p:cNvPr>
          <p:cNvCxnSpPr>
            <a:cxnSpLocks/>
          </p:cNvCxnSpPr>
          <p:nvPr/>
        </p:nvCxnSpPr>
        <p:spPr>
          <a:xfrm flipV="1">
            <a:off x="6477802" y="1797257"/>
            <a:ext cx="5236714" cy="12289"/>
          </a:xfrm>
          <a:prstGeom prst="line">
            <a:avLst/>
          </a:prstGeom>
          <a:ln w="15875" cmpd="thickThin">
            <a:solidFill>
              <a:srgbClr val="8C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A346092-EE39-A18F-C303-60475C88BF9F}"/>
              </a:ext>
            </a:extLst>
          </p:cNvPr>
          <p:cNvCxnSpPr>
            <a:cxnSpLocks/>
          </p:cNvCxnSpPr>
          <p:nvPr/>
        </p:nvCxnSpPr>
        <p:spPr>
          <a:xfrm flipV="1">
            <a:off x="6519840" y="5519013"/>
            <a:ext cx="5236714" cy="12289"/>
          </a:xfrm>
          <a:prstGeom prst="line">
            <a:avLst/>
          </a:prstGeom>
          <a:ln w="15875" cmpd="thickThin">
            <a:solidFill>
              <a:srgbClr val="8C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43581" y="515626"/>
            <a:ext cx="2562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1BEDC6"/>
                </a:solidFill>
              </a:rPr>
              <a:t>3-1.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개발 환경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8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1BEDC6"/>
                </a:solidFill>
              </a:rPr>
              <a:t>3</a:t>
            </a:r>
            <a:r>
              <a:rPr lang="en-US" altLang="ko-KR" sz="2800" b="1" dirty="0" smtClean="0">
                <a:solidFill>
                  <a:srgbClr val="1BEDC6"/>
                </a:solidFill>
              </a:rPr>
              <a:t>-2.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코드 설명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25BC1E-8AFD-69D9-542C-2C554C4A2750}"/>
              </a:ext>
            </a:extLst>
          </p:cNvPr>
          <p:cNvGrpSpPr/>
          <p:nvPr/>
        </p:nvGrpSpPr>
        <p:grpSpPr>
          <a:xfrm>
            <a:off x="-532952" y="2751056"/>
            <a:ext cx="9474522" cy="1624159"/>
            <a:chOff x="-145143" y="2169334"/>
            <a:chExt cx="9474522" cy="1624159"/>
          </a:xfrm>
        </p:grpSpPr>
        <p:sp>
          <p:nvSpPr>
            <p:cNvPr id="21" name="사각형: 둥근 모서리 6">
              <a:extLst>
                <a:ext uri="{FF2B5EF4-FFF2-40B4-BE49-F238E27FC236}">
                  <a16:creationId xmlns:a16="http://schemas.microsoft.com/office/drawing/2014/main" id="{AB4A6424-8838-7450-FDA0-8FA8F4612852}"/>
                </a:ext>
              </a:extLst>
            </p:cNvPr>
            <p:cNvSpPr/>
            <p:nvPr/>
          </p:nvSpPr>
          <p:spPr>
            <a:xfrm>
              <a:off x="-145143" y="3057236"/>
              <a:ext cx="9035778" cy="371764"/>
            </a:xfrm>
            <a:prstGeom prst="roundRect">
              <a:avLst/>
            </a:prstGeom>
            <a:solidFill>
              <a:srgbClr val="1BE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사각형: 둥근 모서리 7">
              <a:extLst>
                <a:ext uri="{FF2B5EF4-FFF2-40B4-BE49-F238E27FC236}">
                  <a16:creationId xmlns:a16="http://schemas.microsoft.com/office/drawing/2014/main" id="{2493A230-D226-23B0-32BB-423D53E9617E}"/>
                </a:ext>
              </a:extLst>
            </p:cNvPr>
            <p:cNvSpPr/>
            <p:nvPr/>
          </p:nvSpPr>
          <p:spPr>
            <a:xfrm rot="2700000">
              <a:off x="7928419" y="2679585"/>
              <a:ext cx="1400961" cy="380460"/>
            </a:xfrm>
            <a:prstGeom prst="roundRect">
              <a:avLst/>
            </a:prstGeom>
            <a:solidFill>
              <a:srgbClr val="1BE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8">
              <a:extLst>
                <a:ext uri="{FF2B5EF4-FFF2-40B4-BE49-F238E27FC236}">
                  <a16:creationId xmlns:a16="http://schemas.microsoft.com/office/drawing/2014/main" id="{F651B131-9313-8D89-C2F7-F21BD8999AC6}"/>
                </a:ext>
              </a:extLst>
            </p:cNvPr>
            <p:cNvSpPr/>
            <p:nvPr/>
          </p:nvSpPr>
          <p:spPr>
            <a:xfrm rot="8100000">
              <a:off x="7928418" y="3400008"/>
              <a:ext cx="1400961" cy="393485"/>
            </a:xfrm>
            <a:prstGeom prst="roundRect">
              <a:avLst/>
            </a:prstGeom>
            <a:solidFill>
              <a:srgbClr val="1BE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062AA99A-7429-AE60-2190-109F38D809C7}"/>
              </a:ext>
            </a:extLst>
          </p:cNvPr>
          <p:cNvSpPr/>
          <p:nvPr/>
        </p:nvSpPr>
        <p:spPr>
          <a:xfrm>
            <a:off x="1307093" y="2898838"/>
            <a:ext cx="1727810" cy="1727810"/>
          </a:xfrm>
          <a:prstGeom prst="ellipse">
            <a:avLst/>
          </a:prstGeom>
          <a:solidFill>
            <a:schemeClr val="bg1"/>
          </a:solidFill>
          <a:ln w="31750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및 이미지</a:t>
            </a:r>
            <a:r>
              <a:rPr lang="en-US" altLang="ko-KR" sz="14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14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로드</a:t>
            </a:r>
            <a:endParaRPr lang="ko-KR" altLang="en-US" sz="1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173385B-D503-DEDF-E067-7A652AE6B246}"/>
              </a:ext>
            </a:extLst>
          </p:cNvPr>
          <p:cNvSpPr/>
          <p:nvPr/>
        </p:nvSpPr>
        <p:spPr>
          <a:xfrm>
            <a:off x="2674498" y="2898838"/>
            <a:ext cx="1727810" cy="1727810"/>
          </a:xfrm>
          <a:prstGeom prst="ellipse">
            <a:avLst/>
          </a:prstGeom>
          <a:solidFill>
            <a:schemeClr val="bg1"/>
          </a:solidFill>
          <a:ln w="31750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 개선</a:t>
            </a:r>
            <a:endParaRPr lang="ko-KR" altLang="en-US" sz="1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EC201C-47ED-D083-4A41-F15BDFE7CB1A}"/>
              </a:ext>
            </a:extLst>
          </p:cNvPr>
          <p:cNvSpPr/>
          <p:nvPr/>
        </p:nvSpPr>
        <p:spPr>
          <a:xfrm>
            <a:off x="4041903" y="2898838"/>
            <a:ext cx="1727810" cy="1727810"/>
          </a:xfrm>
          <a:prstGeom prst="ellipse">
            <a:avLst/>
          </a:prstGeom>
          <a:solidFill>
            <a:schemeClr val="bg1"/>
          </a:solidFill>
          <a:ln w="31750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 전처리</a:t>
            </a:r>
            <a:endParaRPr lang="ko-KR" altLang="en-US" sz="1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06A39D-87B3-8532-9A9E-62D160DD90B1}"/>
              </a:ext>
            </a:extLst>
          </p:cNvPr>
          <p:cNvSpPr/>
          <p:nvPr/>
        </p:nvSpPr>
        <p:spPr>
          <a:xfrm>
            <a:off x="5409308" y="2898838"/>
            <a:ext cx="1727810" cy="1727810"/>
          </a:xfrm>
          <a:prstGeom prst="ellipse">
            <a:avLst/>
          </a:prstGeom>
          <a:solidFill>
            <a:schemeClr val="bg1"/>
          </a:solidFill>
          <a:ln w="31750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결과</a:t>
            </a:r>
            <a:r>
              <a:rPr lang="en-US" altLang="ko-KR" sz="1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도출</a:t>
            </a:r>
            <a:endParaRPr lang="ko-KR" altLang="en-US" sz="1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D07F11D-E1A5-0025-0D7F-77A2F8FAB998}"/>
              </a:ext>
            </a:extLst>
          </p:cNvPr>
          <p:cNvSpPr/>
          <p:nvPr/>
        </p:nvSpPr>
        <p:spPr>
          <a:xfrm>
            <a:off x="9226340" y="2635388"/>
            <a:ext cx="2237348" cy="2248131"/>
          </a:xfrm>
          <a:prstGeom prst="ellipse">
            <a:avLst/>
          </a:prstGeom>
          <a:solidFill>
            <a:srgbClr val="1BE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결과 시각화</a:t>
            </a:r>
            <a:r>
              <a:rPr lang="en-US" altLang="ko-KR" sz="1600" b="1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/>
            </a:r>
            <a:br>
              <a:rPr lang="en-US" altLang="ko-KR" sz="1600" b="1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APP / WEB</a:t>
            </a:r>
            <a:endParaRPr lang="ko-KR" altLang="en-US" sz="1600" b="1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1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1BEDC6"/>
                </a:solidFill>
              </a:rPr>
              <a:t>3</a:t>
            </a:r>
            <a:r>
              <a:rPr lang="en-US" altLang="ko-KR" sz="2800" b="1" dirty="0" smtClean="0">
                <a:solidFill>
                  <a:srgbClr val="1BEDC6"/>
                </a:solidFill>
              </a:rPr>
              <a:t>-2.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코드 설명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779217" y="1331977"/>
            <a:ext cx="2633567" cy="39975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및 이미지 로드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356" y="2114096"/>
            <a:ext cx="4345288" cy="42935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98394" y="3169634"/>
            <a:ext cx="968744" cy="964985"/>
          </a:xfrm>
          <a:prstGeom prst="rect">
            <a:avLst/>
          </a:prstGeom>
          <a:noFill/>
          <a:ln w="28575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35974" y="5023619"/>
            <a:ext cx="1901911" cy="618067"/>
          </a:xfrm>
          <a:prstGeom prst="rect">
            <a:avLst/>
          </a:prstGeom>
          <a:noFill/>
          <a:ln w="28575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12269" y="2675546"/>
            <a:ext cx="1355050" cy="407372"/>
          </a:xfrm>
          <a:prstGeom prst="rect">
            <a:avLst/>
          </a:prstGeom>
          <a:noFill/>
          <a:ln w="28575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12269" y="2403666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1BED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스크래치</a:t>
            </a:r>
            <a:endParaRPr lang="ko-KR" altLang="en-US" sz="1200" b="1" dirty="0">
              <a:solidFill>
                <a:srgbClr val="1BED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12269" y="4740073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1BED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스크래치</a:t>
            </a:r>
            <a:endParaRPr lang="ko-KR" altLang="en-US" sz="1200" b="1" dirty="0">
              <a:solidFill>
                <a:srgbClr val="1BED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12032" y="4157074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1BED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찌그러짐</a:t>
            </a:r>
            <a:endParaRPr lang="ko-KR" altLang="en-US" sz="1200" b="1" dirty="0">
              <a:solidFill>
                <a:srgbClr val="1BED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68805" y="2501859"/>
            <a:ext cx="1016052" cy="22316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76831" y="2224860"/>
            <a:ext cx="58381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4472C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안개등</a:t>
            </a:r>
            <a:endParaRPr lang="ko-KR" altLang="en-US" sz="1200" b="1" dirty="0">
              <a:solidFill>
                <a:srgbClr val="4472C4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2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8" grpId="0"/>
      <p:bldP spid="22" grpId="0"/>
      <p:bldP spid="25" grpId="0"/>
      <p:bldP spid="28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1BEDC6"/>
                </a:solidFill>
              </a:rPr>
              <a:t>3</a:t>
            </a:r>
            <a:r>
              <a:rPr lang="en-US" altLang="ko-KR" sz="2800" b="1" dirty="0" smtClean="0">
                <a:solidFill>
                  <a:srgbClr val="1BEDC6"/>
                </a:solidFill>
              </a:rPr>
              <a:t>-2.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코드 설명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39022" y="1294270"/>
            <a:ext cx="2633567" cy="39975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 개선 </a:t>
            </a:r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355496" y="5443376"/>
            <a:ext cx="5481009" cy="276999"/>
            <a:chOff x="639022" y="5410124"/>
            <a:chExt cx="5481009" cy="276999"/>
          </a:xfrm>
        </p:grpSpPr>
        <p:sp>
          <p:nvSpPr>
            <p:cNvPr id="17" name="이등변 삼각형 16"/>
            <p:cNvSpPr/>
            <p:nvPr/>
          </p:nvSpPr>
          <p:spPr>
            <a:xfrm rot="5400000">
              <a:off x="595897" y="5486103"/>
              <a:ext cx="190591" cy="1043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3364" y="5410124"/>
              <a:ext cx="5376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적절한 밝기의 이미지를 사용했을 때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파손 영역의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segmentation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이 잘 이루어졌습니다</a:t>
              </a:r>
              <a:endPara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63" y="2343557"/>
            <a:ext cx="10904473" cy="22995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5042" y="4699621"/>
            <a:ext cx="450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1BED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원본</a:t>
            </a:r>
            <a:endParaRPr lang="ko-KR" altLang="en-US" sz="1200" b="1" dirty="0">
              <a:solidFill>
                <a:srgbClr val="1BED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50861" y="4689068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1BED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파손</a:t>
            </a:r>
            <a:endParaRPr lang="ko-KR" altLang="en-US" sz="1200" b="1" dirty="0">
              <a:solidFill>
                <a:srgbClr val="1BED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37567" y="4710174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1BED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찌그러짐</a:t>
            </a:r>
            <a:endParaRPr lang="ko-KR" altLang="en-US" sz="1200" b="1" dirty="0">
              <a:solidFill>
                <a:srgbClr val="1BED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83387" y="4720727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1BED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스크래치</a:t>
            </a:r>
            <a:endParaRPr lang="ko-KR" altLang="en-US" sz="1200" b="1" dirty="0">
              <a:solidFill>
                <a:srgbClr val="1BED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79056" y="4678515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1BED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이격</a:t>
            </a:r>
            <a:endParaRPr lang="ko-KR" altLang="en-US" sz="1200" b="1" dirty="0">
              <a:solidFill>
                <a:srgbClr val="1BED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2621" y="1856550"/>
            <a:ext cx="232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적절한 밝기의 이미지</a:t>
            </a:r>
            <a:endParaRPr lang="ko-KR" altLang="en-US" dirty="0">
              <a:solidFill>
                <a:schemeClr val="bg1"/>
              </a:solidFill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13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1BEDC6"/>
                </a:solidFill>
              </a:rPr>
              <a:t>3</a:t>
            </a:r>
            <a:r>
              <a:rPr lang="en-US" altLang="ko-KR" sz="2800" b="1" dirty="0" smtClean="0">
                <a:solidFill>
                  <a:srgbClr val="1BEDC6"/>
                </a:solidFill>
              </a:rPr>
              <a:t>-2.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코드 설명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39022" y="1294270"/>
            <a:ext cx="2633567" cy="39975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 개선 </a:t>
            </a:r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255623" y="3930768"/>
            <a:ext cx="5885644" cy="276999"/>
            <a:chOff x="821905" y="2119414"/>
            <a:chExt cx="6701526" cy="276999"/>
          </a:xfrm>
        </p:grpSpPr>
        <p:sp>
          <p:nvSpPr>
            <p:cNvPr id="52" name="이등변 삼각형 51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57348" y="2119414"/>
              <a:ext cx="6566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BEFORE :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어두운 밝기의 이미지</a:t>
              </a:r>
              <a:endPara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255622" y="6559023"/>
            <a:ext cx="5885644" cy="276999"/>
            <a:chOff x="821905" y="2119414"/>
            <a:chExt cx="6701526" cy="276999"/>
          </a:xfrm>
        </p:grpSpPr>
        <p:sp>
          <p:nvSpPr>
            <p:cNvPr id="17" name="이등변 삼각형 16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7348" y="2119414"/>
              <a:ext cx="6566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AFTER : EnlightenGAN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패키지를 활용하여 저조도 현상 개선한 이미지</a:t>
              </a:r>
              <a:endPara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21" y="4309340"/>
            <a:ext cx="10242863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21" y="1741166"/>
            <a:ext cx="10242851" cy="216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01269" y="1305886"/>
            <a:ext cx="190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저조도 현상 개선</a:t>
            </a:r>
            <a:endParaRPr lang="ko-KR" altLang="en-US" dirty="0">
              <a:solidFill>
                <a:schemeClr val="bg1"/>
              </a:solidFill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13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1BEDC6"/>
                </a:solidFill>
              </a:rPr>
              <a:t>3</a:t>
            </a:r>
            <a:r>
              <a:rPr lang="en-US" altLang="ko-KR" sz="2800" b="1" dirty="0" smtClean="0">
                <a:solidFill>
                  <a:srgbClr val="1BEDC6"/>
                </a:solidFill>
              </a:rPr>
              <a:t>-2.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코드 설명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39022" y="1294270"/>
            <a:ext cx="2633567" cy="39975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결과 도출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5400000">
            <a:off x="5926307" y="4416957"/>
            <a:ext cx="339386" cy="395348"/>
          </a:xfrm>
          <a:prstGeom prst="triangle">
            <a:avLst/>
          </a:prstGeom>
          <a:solidFill>
            <a:srgbClr val="1BEDC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1261423" y="3562056"/>
            <a:ext cx="9669155" cy="2344472"/>
            <a:chOff x="822878" y="2975619"/>
            <a:chExt cx="10724084" cy="2734222"/>
          </a:xfrm>
        </p:grpSpPr>
        <p:grpSp>
          <p:nvGrpSpPr>
            <p:cNvPr id="3" name="그룹 2"/>
            <p:cNvGrpSpPr/>
            <p:nvPr/>
          </p:nvGrpSpPr>
          <p:grpSpPr>
            <a:xfrm>
              <a:off x="6962052" y="2975619"/>
              <a:ext cx="4584910" cy="2734222"/>
              <a:chOff x="5498888" y="2099178"/>
              <a:chExt cx="4068445" cy="226855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5498888" y="2099178"/>
                <a:ext cx="4068445" cy="2268556"/>
              </a:xfrm>
              <a:prstGeom prst="roundRect">
                <a:avLst/>
              </a:prstGeom>
              <a:solidFill>
                <a:srgbClr val="2B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21143" y="2302917"/>
                <a:ext cx="3381345" cy="14558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7744" y="3642110"/>
                <a:ext cx="1707324" cy="426830"/>
              </a:xfrm>
              <a:prstGeom prst="rect">
                <a:avLst/>
              </a:prstGeom>
            </p:spPr>
          </p:pic>
        </p:grpSp>
        <p:grpSp>
          <p:nvGrpSpPr>
            <p:cNvPr id="2" name="그룹 1"/>
            <p:cNvGrpSpPr/>
            <p:nvPr/>
          </p:nvGrpSpPr>
          <p:grpSpPr>
            <a:xfrm>
              <a:off x="822878" y="2975619"/>
              <a:ext cx="4584910" cy="2734222"/>
              <a:chOff x="639022" y="2176444"/>
              <a:chExt cx="4068445" cy="2268556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639022" y="2176444"/>
                <a:ext cx="4068445" cy="2268556"/>
              </a:xfrm>
              <a:prstGeom prst="roundRect">
                <a:avLst/>
              </a:prstGeom>
              <a:solidFill>
                <a:srgbClr val="2B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131" y="2419581"/>
                <a:ext cx="3447346" cy="1550710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131" y="3758774"/>
                <a:ext cx="1890402" cy="454654"/>
              </a:xfrm>
              <a:prstGeom prst="rect">
                <a:avLst/>
              </a:prstGeom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3183330" y="4632523"/>
              <a:ext cx="808928" cy="279106"/>
            </a:xfrm>
            <a:prstGeom prst="rect">
              <a:avLst/>
            </a:prstGeom>
            <a:solidFill>
              <a:srgbClr val="1BEDC6">
                <a:alpha val="3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343202" y="4556162"/>
              <a:ext cx="885277" cy="279106"/>
            </a:xfrm>
            <a:prstGeom prst="rect">
              <a:avLst/>
            </a:prstGeom>
            <a:solidFill>
              <a:srgbClr val="1BEDC6">
                <a:alpha val="3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57145" y="4998136"/>
              <a:ext cx="697510" cy="279106"/>
            </a:xfrm>
            <a:prstGeom prst="rect">
              <a:avLst/>
            </a:prstGeom>
            <a:solidFill>
              <a:srgbClr val="1BEDC6">
                <a:alpha val="3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767530" y="4943312"/>
              <a:ext cx="697510" cy="279106"/>
            </a:xfrm>
            <a:prstGeom prst="rect">
              <a:avLst/>
            </a:prstGeom>
            <a:solidFill>
              <a:srgbClr val="1BEDC6">
                <a:alpha val="3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사각형: 둥근 모서리 21">
            <a:extLst>
              <a:ext uri="{FF2B5EF4-FFF2-40B4-BE49-F238E27FC236}">
                <a16:creationId xmlns:a16="http://schemas.microsoft.com/office/drawing/2014/main" id="{4E4799E2-71E9-F0FD-AB5E-6B7DB7D9B9AC}"/>
              </a:ext>
            </a:extLst>
          </p:cNvPr>
          <p:cNvSpPr/>
          <p:nvPr/>
        </p:nvSpPr>
        <p:spPr>
          <a:xfrm>
            <a:off x="2415255" y="6043800"/>
            <a:ext cx="1448566" cy="348455"/>
          </a:xfrm>
          <a:prstGeom prst="roundRect">
            <a:avLst>
              <a:gd name="adj" fmla="val 50000"/>
            </a:avLst>
          </a:prstGeom>
          <a:solidFill>
            <a:srgbClr val="4C3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21">
            <a:extLst>
              <a:ext uri="{FF2B5EF4-FFF2-40B4-BE49-F238E27FC236}">
                <a16:creationId xmlns:a16="http://schemas.microsoft.com/office/drawing/2014/main" id="{4E4799E2-71E9-F0FD-AB5E-6B7DB7D9B9AC}"/>
              </a:ext>
            </a:extLst>
          </p:cNvPr>
          <p:cNvSpPr/>
          <p:nvPr/>
        </p:nvSpPr>
        <p:spPr>
          <a:xfrm>
            <a:off x="8195704" y="6043800"/>
            <a:ext cx="1448566" cy="348455"/>
          </a:xfrm>
          <a:prstGeom prst="roundRect">
            <a:avLst>
              <a:gd name="adj" fmla="val 50000"/>
            </a:avLst>
          </a:prstGeom>
          <a:solidFill>
            <a:srgbClr val="4C3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10696" y="1324740"/>
            <a:ext cx="190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손상심각도 계산</a:t>
            </a:r>
            <a:endParaRPr lang="ko-KR" altLang="en-US" dirty="0">
              <a:solidFill>
                <a:schemeClr val="bg1"/>
              </a:solidFill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937274"/>
              </p:ext>
            </p:extLst>
          </p:nvPr>
        </p:nvGraphicFramePr>
        <p:xfrm>
          <a:off x="3389677" y="1778689"/>
          <a:ext cx="6254593" cy="1237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1205">
                  <a:extLst>
                    <a:ext uri="{9D8B030D-6E8A-4147-A177-3AD203B41FA5}">
                      <a16:colId xmlns:a16="http://schemas.microsoft.com/office/drawing/2014/main" val="145144754"/>
                    </a:ext>
                  </a:extLst>
                </a:gridCol>
                <a:gridCol w="4963388">
                  <a:extLst>
                    <a:ext uri="{9D8B030D-6E8A-4147-A177-3AD203B41FA5}">
                      <a16:colId xmlns:a16="http://schemas.microsoft.com/office/drawing/2014/main" val="224952788"/>
                    </a:ext>
                  </a:extLst>
                </a:gridCol>
              </a:tblGrid>
              <a:tr h="412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계산식</a:t>
                      </a:r>
                      <a:endParaRPr lang="ko-KR" altLang="en-US" sz="1100" b="1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손상 면적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폴리곤크기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)/</a:t>
                      </a:r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차량부위 면적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폴리곤크기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)*100(%)*</a:t>
                      </a:r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손상 종류 가중치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(1~3)/3 </a:t>
                      </a:r>
                      <a:endParaRPr lang="ko-KR" altLang="en-US" sz="11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51592"/>
                  </a:ext>
                </a:extLst>
              </a:tr>
              <a:tr h="412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손상 종류별 가중치</a:t>
                      </a:r>
                      <a:endParaRPr lang="ko-KR" altLang="en-US" sz="1100" b="1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스크래치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(1.0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  </a:t>
                      </a:r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이격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(1.2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  <a:r>
                        <a:rPr lang="en-US" altLang="ko-KR" sz="11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찌그러짐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(2.0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  <a:r>
                        <a:rPr lang="en-US" altLang="ko-KR" sz="11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파손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3.0)</a:t>
                      </a:r>
                      <a:endParaRPr lang="ko-KR" altLang="en-US" sz="11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06145"/>
                  </a:ext>
                </a:extLst>
              </a:tr>
              <a:tr h="412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손상심각도 범위</a:t>
                      </a:r>
                      <a:endParaRPr lang="ko-KR" altLang="en-US" sz="1100" b="1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</a:t>
                      </a:r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등급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[0,10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]  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</a:t>
                      </a:r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등급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[11,40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]  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</a:t>
                      </a:r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등급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[41,80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]</a:t>
                      </a:r>
                      <a:r>
                        <a:rPr lang="en-US" altLang="ko-KR" sz="11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등급</a:t>
                      </a:r>
                      <a:r>
                        <a:rPr lang="en-US" altLang="ko-KR" sz="11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[80,100]</a:t>
                      </a:r>
                      <a:endParaRPr lang="ko-KR" altLang="en-US" sz="11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99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8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674358" y="3113529"/>
            <a:ext cx="2843284" cy="630942"/>
            <a:chOff x="4624537" y="1126893"/>
            <a:chExt cx="2843284" cy="630942"/>
          </a:xfrm>
        </p:grpSpPr>
        <p:sp>
          <p:nvSpPr>
            <p:cNvPr id="84" name="TextBox 83"/>
            <p:cNvSpPr txBox="1"/>
            <p:nvPr/>
          </p:nvSpPr>
          <p:spPr>
            <a:xfrm>
              <a:off x="4796897" y="1126893"/>
              <a:ext cx="267092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1BEDC6"/>
                  </a:solidFill>
                  <a:latin typeface="+mn-ea"/>
                </a:rPr>
                <a:t>4. </a:t>
              </a:r>
              <a:r>
                <a:rPr lang="ko-KR" altLang="en-US" sz="3500" b="1" dirty="0" smtClean="0">
                  <a:solidFill>
                    <a:srgbClr val="1BEDC6"/>
                  </a:solidFill>
                  <a:latin typeface="+mn-ea"/>
                </a:rPr>
                <a:t>시현 영상</a:t>
              </a:r>
              <a:endParaRPr lang="ko-KR" altLang="en-US" sz="3500" b="1" dirty="0">
                <a:solidFill>
                  <a:srgbClr val="1BEDC6"/>
                </a:solidFill>
                <a:latin typeface="+mn-ea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4624537" y="1126893"/>
              <a:ext cx="2843283" cy="562210"/>
            </a:xfrm>
            <a:custGeom>
              <a:avLst/>
              <a:gdLst>
                <a:gd name="connsiteX0" fmla="*/ 0 w 2794406"/>
                <a:gd name="connsiteY0" fmla="*/ 658369 h 658369"/>
                <a:gd name="connsiteX1" fmla="*/ 0 w 2794406"/>
                <a:gd name="connsiteY1" fmla="*/ 212141 h 658369"/>
                <a:gd name="connsiteX2" fmla="*/ 212141 w 2794406"/>
                <a:gd name="connsiteY2" fmla="*/ 0 h 658369"/>
                <a:gd name="connsiteX3" fmla="*/ 2794406 w 2794406"/>
                <a:gd name="connsiteY3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406" h="658369">
                  <a:moveTo>
                    <a:pt x="0" y="658369"/>
                  </a:moveTo>
                  <a:lnTo>
                    <a:pt x="0" y="212141"/>
                  </a:lnTo>
                  <a:lnTo>
                    <a:pt x="212141" y="0"/>
                  </a:lnTo>
                  <a:lnTo>
                    <a:pt x="2794406" y="0"/>
                  </a:lnTo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39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dirty="0" smtClean="0">
                <a:solidFill>
                  <a:srgbClr val="1BEDC6"/>
                </a:solidFill>
              </a:rPr>
              <a:t>4-1. </a:t>
            </a:r>
            <a:r>
              <a:rPr lang="en-US" altLang="ko-KR" sz="2800" b="1" dirty="0" err="1" smtClean="0">
                <a:solidFill>
                  <a:srgbClr val="1BEDC6"/>
                </a:solidFill>
              </a:rPr>
              <a:t>Qt</a:t>
            </a:r>
            <a:r>
              <a:rPr lang="en-US" altLang="ko-KR" sz="2800" b="1" dirty="0" smtClean="0">
                <a:solidFill>
                  <a:srgbClr val="1BEDC6"/>
                </a:solidFill>
              </a:rPr>
              <a:t>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구동 영상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9022" y="1294270"/>
            <a:ext cx="1944303" cy="39975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Qt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Designer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52378" y="1903153"/>
            <a:ext cx="7687243" cy="4413659"/>
            <a:chOff x="1161905" y="839633"/>
            <a:chExt cx="7185534" cy="5910214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5" y="839633"/>
              <a:ext cx="7185534" cy="5910214"/>
            </a:xfrm>
            <a:prstGeom prst="rect">
              <a:avLst/>
            </a:prstGeom>
          </p:spPr>
        </p:pic>
      </p:grpSp>
      <p:pic>
        <p:nvPicPr>
          <p:cNvPr id="2" name="carfix_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6293" y="2275130"/>
            <a:ext cx="7339414" cy="36697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284" y="2082700"/>
            <a:ext cx="2278207" cy="227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2407846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796897" y="1126893"/>
            <a:ext cx="25464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 smtClean="0">
                <a:solidFill>
                  <a:srgbClr val="1BEDC6"/>
                </a:solidFill>
                <a:latin typeface="+mn-ea"/>
              </a:rPr>
              <a:t>CONTENTS</a:t>
            </a:r>
            <a:endParaRPr lang="ko-KR" altLang="en-US" sz="3500" b="1" dirty="0">
              <a:solidFill>
                <a:srgbClr val="1BEDC6"/>
              </a:solidFill>
              <a:latin typeface="+mn-ea"/>
            </a:endParaRPr>
          </a:p>
        </p:txBody>
      </p:sp>
      <p:sp>
        <p:nvSpPr>
          <p:cNvPr id="88" name="자유형 87"/>
          <p:cNvSpPr/>
          <p:nvPr/>
        </p:nvSpPr>
        <p:spPr>
          <a:xfrm>
            <a:off x="4624537" y="1030734"/>
            <a:ext cx="2718763" cy="658369"/>
          </a:xfrm>
          <a:custGeom>
            <a:avLst/>
            <a:gdLst>
              <a:gd name="connsiteX0" fmla="*/ 0 w 2794406"/>
              <a:gd name="connsiteY0" fmla="*/ 658369 h 658369"/>
              <a:gd name="connsiteX1" fmla="*/ 0 w 2794406"/>
              <a:gd name="connsiteY1" fmla="*/ 212141 h 658369"/>
              <a:gd name="connsiteX2" fmla="*/ 212141 w 2794406"/>
              <a:gd name="connsiteY2" fmla="*/ 0 h 658369"/>
              <a:gd name="connsiteX3" fmla="*/ 2794406 w 2794406"/>
              <a:gd name="connsiteY3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406" h="658369">
                <a:moveTo>
                  <a:pt x="0" y="658369"/>
                </a:moveTo>
                <a:lnTo>
                  <a:pt x="0" y="212141"/>
                </a:lnTo>
                <a:lnTo>
                  <a:pt x="212141" y="0"/>
                </a:lnTo>
                <a:lnTo>
                  <a:pt x="2794406" y="0"/>
                </a:lnTo>
              </a:path>
            </a:pathLst>
          </a:cu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사각형: 둥근 모서리 37">
            <a:extLst>
              <a:ext uri="{FF2B5EF4-FFF2-40B4-BE49-F238E27FC236}">
                <a16:creationId xmlns:a16="http://schemas.microsoft.com/office/drawing/2014/main" id="{A5104C7F-9BE2-ABAC-A201-ED303639CE84}"/>
              </a:ext>
            </a:extLst>
          </p:cNvPr>
          <p:cNvSpPr/>
          <p:nvPr/>
        </p:nvSpPr>
        <p:spPr>
          <a:xfrm>
            <a:off x="450728" y="2900891"/>
            <a:ext cx="1900231" cy="405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주제 선정 배경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37907" y="2896536"/>
            <a:ext cx="2054797" cy="2442567"/>
            <a:chOff x="2894580" y="2891777"/>
            <a:chExt cx="2054797" cy="2442567"/>
          </a:xfrm>
        </p:grpSpPr>
        <p:sp>
          <p:nvSpPr>
            <p:cNvPr id="73" name="TextBox 72"/>
            <p:cNvSpPr txBox="1"/>
            <p:nvPr/>
          </p:nvSpPr>
          <p:spPr>
            <a:xfrm>
              <a:off x="3189508" y="3779256"/>
              <a:ext cx="1759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 AI HUB</a:t>
              </a:r>
              <a:r>
                <a:rPr lang="ko-KR" altLang="en-US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데이터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189508" y="4165874"/>
              <a:ext cx="1655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U-Net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모델</a:t>
              </a:r>
            </a:p>
          </p:txBody>
        </p:sp>
        <p:sp>
          <p:nvSpPr>
            <p:cNvPr id="86" name="자유형 85"/>
            <p:cNvSpPr/>
            <p:nvPr/>
          </p:nvSpPr>
          <p:spPr>
            <a:xfrm>
              <a:off x="2894580" y="3494632"/>
              <a:ext cx="1886630" cy="1839712"/>
            </a:xfrm>
            <a:custGeom>
              <a:avLst/>
              <a:gdLst>
                <a:gd name="connsiteX0" fmla="*/ 0 w 2004365"/>
                <a:gd name="connsiteY0" fmla="*/ 2004365 h 2004365"/>
                <a:gd name="connsiteX1" fmla="*/ 0 w 2004365"/>
                <a:gd name="connsiteY1" fmla="*/ 285293 h 2004365"/>
                <a:gd name="connsiteX2" fmla="*/ 285293 w 2004365"/>
                <a:gd name="connsiteY2" fmla="*/ 0 h 2004365"/>
                <a:gd name="connsiteX3" fmla="*/ 2004365 w 2004365"/>
                <a:gd name="connsiteY3" fmla="*/ 0 h 200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365" h="2004365">
                  <a:moveTo>
                    <a:pt x="0" y="2004365"/>
                  </a:moveTo>
                  <a:lnTo>
                    <a:pt x="0" y="285293"/>
                  </a:lnTo>
                  <a:lnTo>
                    <a:pt x="285293" y="0"/>
                  </a:lnTo>
                  <a:lnTo>
                    <a:pt x="2004365" y="0"/>
                  </a:lnTo>
                </a:path>
              </a:pathLst>
            </a:cu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  <p:sp>
          <p:nvSpPr>
            <p:cNvPr id="36" name="사각형: 둥근 모서리 37">
              <a:extLst>
                <a:ext uri="{FF2B5EF4-FFF2-40B4-BE49-F238E27FC236}">
                  <a16:creationId xmlns:a16="http://schemas.microsoft.com/office/drawing/2014/main" id="{A5104C7F-9BE2-ABAC-A201-ED303639CE84}"/>
                </a:ext>
              </a:extLst>
            </p:cNvPr>
            <p:cNvSpPr/>
            <p:nvPr/>
          </p:nvSpPr>
          <p:spPr>
            <a:xfrm>
              <a:off x="2894580" y="2891777"/>
              <a:ext cx="1900231" cy="40587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1BE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en-US" altLang="ko-KR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데이터 설명</a:t>
              </a:r>
              <a:endParaRPr lang="ko-KR" altLang="en-US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098677" y="2897697"/>
            <a:ext cx="2227807" cy="2440245"/>
            <a:chOff x="5296841" y="2891777"/>
            <a:chExt cx="2227807" cy="2440245"/>
          </a:xfrm>
        </p:grpSpPr>
        <p:sp>
          <p:nvSpPr>
            <p:cNvPr id="80" name="TextBox 79"/>
            <p:cNvSpPr txBox="1"/>
            <p:nvPr/>
          </p:nvSpPr>
          <p:spPr>
            <a:xfrm>
              <a:off x="5563064" y="3777119"/>
              <a:ext cx="1760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 </a:t>
              </a:r>
              <a:r>
                <a:rPr lang="ko-KR" altLang="en-US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개발 환경</a:t>
              </a:r>
              <a:endPara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5300925" y="3492310"/>
              <a:ext cx="1896147" cy="1839712"/>
            </a:xfrm>
            <a:custGeom>
              <a:avLst/>
              <a:gdLst>
                <a:gd name="connsiteX0" fmla="*/ 0 w 2004365"/>
                <a:gd name="connsiteY0" fmla="*/ 2004365 h 2004365"/>
                <a:gd name="connsiteX1" fmla="*/ 0 w 2004365"/>
                <a:gd name="connsiteY1" fmla="*/ 285293 h 2004365"/>
                <a:gd name="connsiteX2" fmla="*/ 285293 w 2004365"/>
                <a:gd name="connsiteY2" fmla="*/ 0 h 2004365"/>
                <a:gd name="connsiteX3" fmla="*/ 2004365 w 2004365"/>
                <a:gd name="connsiteY3" fmla="*/ 0 h 200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365" h="2004365">
                  <a:moveTo>
                    <a:pt x="0" y="2004365"/>
                  </a:moveTo>
                  <a:lnTo>
                    <a:pt x="0" y="285293"/>
                  </a:lnTo>
                  <a:lnTo>
                    <a:pt x="285293" y="0"/>
                  </a:lnTo>
                  <a:lnTo>
                    <a:pt x="2004365" y="0"/>
                  </a:lnTo>
                </a:path>
              </a:pathLst>
            </a:cu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580346" y="4488213"/>
              <a:ext cx="19443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* </a:t>
              </a:r>
              <a:r>
                <a:rPr lang="ko-KR" altLang="en-US" sz="12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기술 고도화</a:t>
              </a:r>
              <a:endPara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r>
                <a:rPr lang="en-US" altLang="ko-KR" sz="12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- </a:t>
              </a:r>
              <a:r>
                <a:rPr lang="ko-KR" altLang="en-US" sz="12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저조도 현상 개선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r>
                <a:rPr lang="en-US" altLang="ko-KR" sz="12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- </a:t>
              </a:r>
              <a:r>
                <a:rPr lang="ko-KR" altLang="en-US" sz="12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손상심각도 계산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7" name="사각형: 둥근 모서리 37">
              <a:extLst>
                <a:ext uri="{FF2B5EF4-FFF2-40B4-BE49-F238E27FC236}">
                  <a16:creationId xmlns:a16="http://schemas.microsoft.com/office/drawing/2014/main" id="{A5104C7F-9BE2-ABAC-A201-ED303639CE84}"/>
                </a:ext>
              </a:extLst>
            </p:cNvPr>
            <p:cNvSpPr/>
            <p:nvPr/>
          </p:nvSpPr>
          <p:spPr>
            <a:xfrm>
              <a:off x="5296841" y="2891777"/>
              <a:ext cx="1900231" cy="40587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1BE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 </a:t>
              </a:r>
              <a:r>
                <a:rPr lang="ko-KR" altLang="en-US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개발 과정</a:t>
              </a:r>
              <a:endParaRPr lang="ko-KR" altLang="en-US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63064" y="4132666"/>
              <a:ext cx="1760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 TEST </a:t>
              </a:r>
              <a:r>
                <a:rPr lang="ko-KR" altLang="en-US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코드</a:t>
              </a:r>
              <a:endPara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615605" y="2907304"/>
            <a:ext cx="2095247" cy="2421030"/>
            <a:chOff x="7688551" y="2910992"/>
            <a:chExt cx="2095247" cy="2421030"/>
          </a:xfrm>
        </p:grpSpPr>
        <p:sp>
          <p:nvSpPr>
            <p:cNvPr id="91" name="TextBox 90"/>
            <p:cNvSpPr txBox="1"/>
            <p:nvPr/>
          </p:nvSpPr>
          <p:spPr>
            <a:xfrm>
              <a:off x="7962926" y="3776934"/>
              <a:ext cx="1616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 </a:t>
              </a:r>
              <a:r>
                <a:rPr lang="en-US" altLang="ko-KR" sz="1400" dirty="0" err="1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Qt</a:t>
              </a:r>
              <a:r>
                <a:rPr lang="en-US" altLang="ko-KR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구동 영상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962926" y="4162795"/>
              <a:ext cx="1820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 WEB </a:t>
              </a:r>
              <a:r>
                <a:rPr lang="ko-KR" altLang="en-US" sz="14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구동 영상</a:t>
              </a:r>
              <a:endParaRPr lang="ko-KR" altLang="en-US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95" name="자유형 94"/>
            <p:cNvSpPr/>
            <p:nvPr/>
          </p:nvSpPr>
          <p:spPr>
            <a:xfrm>
              <a:off x="7688551" y="3492310"/>
              <a:ext cx="1891324" cy="1839712"/>
            </a:xfrm>
            <a:custGeom>
              <a:avLst/>
              <a:gdLst>
                <a:gd name="connsiteX0" fmla="*/ 0 w 2004365"/>
                <a:gd name="connsiteY0" fmla="*/ 2004365 h 2004365"/>
                <a:gd name="connsiteX1" fmla="*/ 0 w 2004365"/>
                <a:gd name="connsiteY1" fmla="*/ 285293 h 2004365"/>
                <a:gd name="connsiteX2" fmla="*/ 285293 w 2004365"/>
                <a:gd name="connsiteY2" fmla="*/ 0 h 2004365"/>
                <a:gd name="connsiteX3" fmla="*/ 2004365 w 2004365"/>
                <a:gd name="connsiteY3" fmla="*/ 0 h 200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365" h="2004365">
                  <a:moveTo>
                    <a:pt x="0" y="2004365"/>
                  </a:moveTo>
                  <a:lnTo>
                    <a:pt x="0" y="285293"/>
                  </a:lnTo>
                  <a:lnTo>
                    <a:pt x="285293" y="0"/>
                  </a:lnTo>
                  <a:lnTo>
                    <a:pt x="2004365" y="0"/>
                  </a:lnTo>
                </a:path>
              </a:pathLst>
            </a:cu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104C7F-9BE2-ABAC-A201-ED303639CE84}"/>
                </a:ext>
              </a:extLst>
            </p:cNvPr>
            <p:cNvSpPr/>
            <p:nvPr/>
          </p:nvSpPr>
          <p:spPr>
            <a:xfrm>
              <a:off x="7688551" y="2910992"/>
              <a:ext cx="1900231" cy="40587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1BE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 </a:t>
              </a:r>
              <a:r>
                <a:rPr lang="ko-KR" altLang="en-US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시현 영상</a:t>
              </a:r>
              <a:endParaRPr lang="ko-KR" altLang="en-US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9" name="사각형: 둥근 모서리 37">
            <a:extLst>
              <a:ext uri="{FF2B5EF4-FFF2-40B4-BE49-F238E27FC236}">
                <a16:creationId xmlns:a16="http://schemas.microsoft.com/office/drawing/2014/main" id="{A5104C7F-9BE2-ABAC-A201-ED303639CE84}"/>
              </a:ext>
            </a:extLst>
          </p:cNvPr>
          <p:cNvSpPr/>
          <p:nvPr/>
        </p:nvSpPr>
        <p:spPr>
          <a:xfrm>
            <a:off x="10016827" y="2898563"/>
            <a:ext cx="1900231" cy="405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5. </a:t>
            </a:r>
            <a:r>
              <a:rPr lang="ko-KR" altLang="en-US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기대효과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4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dirty="0" smtClean="0">
                <a:solidFill>
                  <a:srgbClr val="1BEDC6"/>
                </a:solidFill>
              </a:rPr>
              <a:t>4-2. WEB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구동 영상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39022" y="1294270"/>
            <a:ext cx="1944303" cy="39975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Flask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carfix_we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763" y="1779471"/>
            <a:ext cx="9214475" cy="49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8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674358" y="3113529"/>
            <a:ext cx="2843284" cy="630942"/>
            <a:chOff x="4624538" y="1126893"/>
            <a:chExt cx="2843284" cy="630942"/>
          </a:xfrm>
        </p:grpSpPr>
        <p:sp>
          <p:nvSpPr>
            <p:cNvPr id="84" name="TextBox 83"/>
            <p:cNvSpPr txBox="1"/>
            <p:nvPr/>
          </p:nvSpPr>
          <p:spPr>
            <a:xfrm>
              <a:off x="4796897" y="1126893"/>
              <a:ext cx="267092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1BEDC6"/>
                  </a:solidFill>
                  <a:latin typeface="+mn-ea"/>
                </a:rPr>
                <a:t>5. </a:t>
              </a:r>
              <a:r>
                <a:rPr lang="ko-KR" altLang="en-US" sz="3500" b="1" dirty="0" smtClean="0">
                  <a:solidFill>
                    <a:srgbClr val="1BEDC6"/>
                  </a:solidFill>
                  <a:latin typeface="+mn-ea"/>
                </a:rPr>
                <a:t>기대 효과</a:t>
              </a:r>
              <a:endParaRPr lang="ko-KR" altLang="en-US" sz="3500" b="1" dirty="0">
                <a:solidFill>
                  <a:srgbClr val="1BEDC6"/>
                </a:solidFill>
                <a:latin typeface="+mn-ea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4624538" y="1126893"/>
              <a:ext cx="2843284" cy="562210"/>
            </a:xfrm>
            <a:custGeom>
              <a:avLst/>
              <a:gdLst>
                <a:gd name="connsiteX0" fmla="*/ 0 w 2794406"/>
                <a:gd name="connsiteY0" fmla="*/ 658369 h 658369"/>
                <a:gd name="connsiteX1" fmla="*/ 0 w 2794406"/>
                <a:gd name="connsiteY1" fmla="*/ 212141 h 658369"/>
                <a:gd name="connsiteX2" fmla="*/ 212141 w 2794406"/>
                <a:gd name="connsiteY2" fmla="*/ 0 h 658369"/>
                <a:gd name="connsiteX3" fmla="*/ 2794406 w 2794406"/>
                <a:gd name="connsiteY3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406" h="658369">
                  <a:moveTo>
                    <a:pt x="0" y="658369"/>
                  </a:moveTo>
                  <a:lnTo>
                    <a:pt x="0" y="212141"/>
                  </a:lnTo>
                  <a:lnTo>
                    <a:pt x="212141" y="0"/>
                  </a:lnTo>
                  <a:lnTo>
                    <a:pt x="2794406" y="0"/>
                  </a:lnTo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4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 sz="2800" b="1" dirty="0">
              <a:solidFill>
                <a:srgbClr val="1BEDC6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39022" y="1398940"/>
            <a:ext cx="2971444" cy="39975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핀테크를</a:t>
            </a:r>
            <a:r>
              <a:rPr lang="ko-KR" altLang="en-US" sz="1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활용한 사고 견적을 통해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674358" y="576000"/>
            <a:ext cx="2843284" cy="630942"/>
            <a:chOff x="4624538" y="1126893"/>
            <a:chExt cx="2843284" cy="630942"/>
          </a:xfrm>
        </p:grpSpPr>
        <p:sp>
          <p:nvSpPr>
            <p:cNvPr id="16" name="TextBox 15"/>
            <p:cNvSpPr txBox="1"/>
            <p:nvPr/>
          </p:nvSpPr>
          <p:spPr>
            <a:xfrm>
              <a:off x="4796897" y="1126893"/>
              <a:ext cx="267092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1BEDC6"/>
                  </a:solidFill>
                  <a:latin typeface="+mn-ea"/>
                </a:rPr>
                <a:t>5. </a:t>
              </a:r>
              <a:r>
                <a:rPr lang="ko-KR" altLang="en-US" sz="3500" b="1" dirty="0" smtClean="0">
                  <a:solidFill>
                    <a:srgbClr val="1BEDC6"/>
                  </a:solidFill>
                  <a:latin typeface="+mn-ea"/>
                </a:rPr>
                <a:t>기대 효과</a:t>
              </a:r>
              <a:endParaRPr lang="ko-KR" altLang="en-US" sz="3500" b="1" dirty="0">
                <a:solidFill>
                  <a:srgbClr val="1BEDC6"/>
                </a:solidFill>
                <a:latin typeface="+mn-ea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624538" y="1126893"/>
              <a:ext cx="2843284" cy="562210"/>
            </a:xfrm>
            <a:custGeom>
              <a:avLst/>
              <a:gdLst>
                <a:gd name="connsiteX0" fmla="*/ 0 w 2794406"/>
                <a:gd name="connsiteY0" fmla="*/ 658369 h 658369"/>
                <a:gd name="connsiteX1" fmla="*/ 0 w 2794406"/>
                <a:gd name="connsiteY1" fmla="*/ 212141 h 658369"/>
                <a:gd name="connsiteX2" fmla="*/ 212141 w 2794406"/>
                <a:gd name="connsiteY2" fmla="*/ 0 h 658369"/>
                <a:gd name="connsiteX3" fmla="*/ 2794406 w 2794406"/>
                <a:gd name="connsiteY3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406" h="658369">
                  <a:moveTo>
                    <a:pt x="0" y="658369"/>
                  </a:moveTo>
                  <a:lnTo>
                    <a:pt x="0" y="212141"/>
                  </a:lnTo>
                  <a:lnTo>
                    <a:pt x="212141" y="0"/>
                  </a:lnTo>
                  <a:lnTo>
                    <a:pt x="2794406" y="0"/>
                  </a:lnTo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225BC1E-8AFD-69D9-542C-2C554C4A2750}"/>
              </a:ext>
            </a:extLst>
          </p:cNvPr>
          <p:cNvGrpSpPr/>
          <p:nvPr/>
        </p:nvGrpSpPr>
        <p:grpSpPr>
          <a:xfrm>
            <a:off x="7172520" y="3067223"/>
            <a:ext cx="1769050" cy="1624159"/>
            <a:chOff x="7560329" y="2169334"/>
            <a:chExt cx="1769050" cy="1624159"/>
          </a:xfrm>
        </p:grpSpPr>
        <p:sp>
          <p:nvSpPr>
            <p:cNvPr id="67" name="사각형: 둥근 모서리 6">
              <a:extLst>
                <a:ext uri="{FF2B5EF4-FFF2-40B4-BE49-F238E27FC236}">
                  <a16:creationId xmlns:a16="http://schemas.microsoft.com/office/drawing/2014/main" id="{AB4A6424-8838-7450-FDA0-8FA8F4612852}"/>
                </a:ext>
              </a:extLst>
            </p:cNvPr>
            <p:cNvSpPr/>
            <p:nvPr/>
          </p:nvSpPr>
          <p:spPr>
            <a:xfrm>
              <a:off x="7560329" y="3057236"/>
              <a:ext cx="1330306" cy="371764"/>
            </a:xfrm>
            <a:prstGeom prst="roundRect">
              <a:avLst/>
            </a:prstGeom>
            <a:solidFill>
              <a:srgbClr val="1BE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사각형: 둥근 모서리 7">
              <a:extLst>
                <a:ext uri="{FF2B5EF4-FFF2-40B4-BE49-F238E27FC236}">
                  <a16:creationId xmlns:a16="http://schemas.microsoft.com/office/drawing/2014/main" id="{2493A230-D226-23B0-32BB-423D53E9617E}"/>
                </a:ext>
              </a:extLst>
            </p:cNvPr>
            <p:cNvSpPr/>
            <p:nvPr/>
          </p:nvSpPr>
          <p:spPr>
            <a:xfrm rot="2700000">
              <a:off x="7928419" y="2679585"/>
              <a:ext cx="1400961" cy="380460"/>
            </a:xfrm>
            <a:prstGeom prst="roundRect">
              <a:avLst/>
            </a:prstGeom>
            <a:solidFill>
              <a:srgbClr val="1BE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8">
              <a:extLst>
                <a:ext uri="{FF2B5EF4-FFF2-40B4-BE49-F238E27FC236}">
                  <a16:creationId xmlns:a16="http://schemas.microsoft.com/office/drawing/2014/main" id="{F651B131-9313-8D89-C2F7-F21BD8999AC6}"/>
                </a:ext>
              </a:extLst>
            </p:cNvPr>
            <p:cNvSpPr/>
            <p:nvPr/>
          </p:nvSpPr>
          <p:spPr>
            <a:xfrm rot="8100000">
              <a:off x="7928418" y="3400008"/>
              <a:ext cx="1400961" cy="393485"/>
            </a:xfrm>
            <a:prstGeom prst="roundRect">
              <a:avLst/>
            </a:prstGeom>
            <a:solidFill>
              <a:srgbClr val="1BE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4D07F11D-E1A5-0025-0D7F-77A2F8FAB998}"/>
              </a:ext>
            </a:extLst>
          </p:cNvPr>
          <p:cNvSpPr/>
          <p:nvPr/>
        </p:nvSpPr>
        <p:spPr>
          <a:xfrm>
            <a:off x="9226340" y="2951555"/>
            <a:ext cx="2237348" cy="2248131"/>
          </a:xfrm>
          <a:prstGeom prst="ellipse">
            <a:avLst/>
          </a:prstGeom>
          <a:gradFill>
            <a:gsLst>
              <a:gs pos="37000">
                <a:srgbClr val="89F3E1"/>
              </a:gs>
              <a:gs pos="0">
                <a:schemeClr val="accent1">
                  <a:lumMod val="5000"/>
                  <a:lumOff val="95000"/>
                </a:schemeClr>
              </a:gs>
              <a:gs pos="69000">
                <a:srgbClr val="1BEDC6"/>
              </a:gs>
              <a:gs pos="100000">
                <a:srgbClr val="1BEDC6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무</a:t>
            </a:r>
            <a:r>
              <a:rPr lang="en-US" altLang="ko-KR" sz="2200" b="1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2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無</a:t>
            </a:r>
            <a:r>
              <a:rPr lang="en-US" altLang="ko-KR" sz="2200" b="1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200" b="1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분쟁</a:t>
            </a:r>
          </a:p>
          <a:p>
            <a:pPr algn="ctr"/>
            <a:r>
              <a:rPr lang="ko-KR" altLang="en-US" sz="2200" b="1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보상</a:t>
            </a:r>
            <a:endParaRPr lang="ko-KR" altLang="en-US" sz="2200" b="1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9022" y="3522126"/>
            <a:ext cx="6843603" cy="1177122"/>
            <a:chOff x="639022" y="3511939"/>
            <a:chExt cx="6843603" cy="1177122"/>
          </a:xfrm>
        </p:grpSpPr>
        <p:grpSp>
          <p:nvGrpSpPr>
            <p:cNvPr id="10" name="그룹 9"/>
            <p:cNvGrpSpPr/>
            <p:nvPr/>
          </p:nvGrpSpPr>
          <p:grpSpPr>
            <a:xfrm>
              <a:off x="1443521" y="3803469"/>
              <a:ext cx="6039104" cy="885592"/>
              <a:chOff x="1443521" y="3141190"/>
              <a:chExt cx="6039104" cy="885592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9D8E28D-E84E-4423-6D99-14B1589E301C}"/>
                  </a:ext>
                </a:extLst>
              </p:cNvPr>
              <p:cNvSpPr/>
              <p:nvPr/>
            </p:nvSpPr>
            <p:spPr>
              <a:xfrm>
                <a:off x="1443521" y="3141190"/>
                <a:ext cx="6039104" cy="8855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38100" dir="2700000" algn="tl" rotWithShape="0">
                  <a:srgbClr val="4C3FF1">
                    <a:alpha val="2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928D670-23F4-2846-4690-DCE6B728FBD0}"/>
                  </a:ext>
                </a:extLst>
              </p:cNvPr>
              <p:cNvSpPr/>
              <p:nvPr/>
            </p:nvSpPr>
            <p:spPr>
              <a:xfrm>
                <a:off x="2380990" y="3440732"/>
                <a:ext cx="466749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·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손으로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직접 입력했을 때보다 오류 감소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정확성 증대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ko-KR" altLang="en-US" sz="1600" strike="sngStrike" dirty="0">
                  <a:solidFill>
                    <a:schemeClr val="bg2">
                      <a:lumMod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D587676-6CAB-5670-145D-1C59C08A55AF}"/>
                </a:ext>
              </a:extLst>
            </p:cNvPr>
            <p:cNvSpPr/>
            <p:nvPr/>
          </p:nvSpPr>
          <p:spPr>
            <a:xfrm>
              <a:off x="639022" y="3511939"/>
              <a:ext cx="1550386" cy="885593"/>
            </a:xfrm>
            <a:prstGeom prst="rect">
              <a:avLst/>
            </a:prstGeom>
            <a:solidFill>
              <a:srgbClr val="4C3FF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정비 공장 입장</a:t>
              </a:r>
              <a:endPara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9022" y="4923162"/>
            <a:ext cx="6843603" cy="1177122"/>
            <a:chOff x="639022" y="3511939"/>
            <a:chExt cx="6843603" cy="1177122"/>
          </a:xfrm>
        </p:grpSpPr>
        <p:grpSp>
          <p:nvGrpSpPr>
            <p:cNvPr id="32" name="그룹 31"/>
            <p:cNvGrpSpPr/>
            <p:nvPr/>
          </p:nvGrpSpPr>
          <p:grpSpPr>
            <a:xfrm>
              <a:off x="1443521" y="3803469"/>
              <a:ext cx="6039104" cy="885592"/>
              <a:chOff x="1443521" y="3141190"/>
              <a:chExt cx="6039104" cy="88559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9D8E28D-E84E-4423-6D99-14B1589E301C}"/>
                  </a:ext>
                </a:extLst>
              </p:cNvPr>
              <p:cNvSpPr/>
              <p:nvPr/>
            </p:nvSpPr>
            <p:spPr>
              <a:xfrm>
                <a:off x="1443521" y="3141190"/>
                <a:ext cx="6039104" cy="8855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38100" dir="2700000" algn="tl" rotWithShape="0">
                  <a:srgbClr val="4C3FF1">
                    <a:alpha val="2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928D670-23F4-2846-4690-DCE6B728FBD0}"/>
                  </a:ext>
                </a:extLst>
              </p:cNvPr>
              <p:cNvSpPr/>
              <p:nvPr/>
            </p:nvSpPr>
            <p:spPr>
              <a:xfrm>
                <a:off x="2380990" y="3316040"/>
                <a:ext cx="494414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· AI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통한 </a:t>
                </a:r>
                <a:r>
                  <a:rPr lang="ko-KR" alt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예상수리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견적을 통해 신뢰성 증대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·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보험금 지급까지 걸리는 기간을 줄여 소비자의 만족도 증대</a:t>
                </a: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D587676-6CAB-5670-145D-1C59C08A55AF}"/>
                </a:ext>
              </a:extLst>
            </p:cNvPr>
            <p:cNvSpPr/>
            <p:nvPr/>
          </p:nvSpPr>
          <p:spPr>
            <a:xfrm>
              <a:off x="639022" y="3511939"/>
              <a:ext cx="1550386" cy="885593"/>
            </a:xfrm>
            <a:prstGeom prst="rect">
              <a:avLst/>
            </a:prstGeom>
            <a:solidFill>
              <a:srgbClr val="4C3FF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소비자 입장</a:t>
              </a:r>
              <a:endPara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39022" y="2121090"/>
            <a:ext cx="6843603" cy="1177122"/>
            <a:chOff x="639022" y="3511939"/>
            <a:chExt cx="6843603" cy="1177122"/>
          </a:xfrm>
        </p:grpSpPr>
        <p:grpSp>
          <p:nvGrpSpPr>
            <p:cNvPr id="37" name="그룹 36"/>
            <p:cNvGrpSpPr/>
            <p:nvPr/>
          </p:nvGrpSpPr>
          <p:grpSpPr>
            <a:xfrm>
              <a:off x="1443521" y="3803469"/>
              <a:ext cx="6039104" cy="885592"/>
              <a:chOff x="1443521" y="3141190"/>
              <a:chExt cx="6039104" cy="88559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9D8E28D-E84E-4423-6D99-14B1589E301C}"/>
                  </a:ext>
                </a:extLst>
              </p:cNvPr>
              <p:cNvSpPr/>
              <p:nvPr/>
            </p:nvSpPr>
            <p:spPr>
              <a:xfrm>
                <a:off x="1443521" y="3141190"/>
                <a:ext cx="6039104" cy="8855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38100" dir="2700000" algn="tl" rotWithShape="0">
                  <a:srgbClr val="4C3FF1">
                    <a:alpha val="2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928D670-23F4-2846-4690-DCE6B728FBD0}"/>
                  </a:ext>
                </a:extLst>
              </p:cNvPr>
              <p:cNvSpPr/>
              <p:nvPr/>
            </p:nvSpPr>
            <p:spPr>
              <a:xfrm>
                <a:off x="2380990" y="3440732"/>
                <a:ext cx="466749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· </a:t>
                </a:r>
                <a:r>
                  <a:rPr lang="ko-KR" altLang="en-US" sz="16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보상직원들의 업무효율성과 함께 서비스 크게 향상</a:t>
                </a:r>
                <a:endParaRPr lang="ko-KR" altLang="en-US" sz="1600" dirty="0"/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D587676-6CAB-5670-145D-1C59C08A55AF}"/>
                </a:ext>
              </a:extLst>
            </p:cNvPr>
            <p:cNvSpPr/>
            <p:nvPr/>
          </p:nvSpPr>
          <p:spPr>
            <a:xfrm>
              <a:off x="639022" y="3511939"/>
              <a:ext cx="1550386" cy="885593"/>
            </a:xfrm>
            <a:prstGeom prst="rect">
              <a:avLst/>
            </a:prstGeom>
            <a:solidFill>
              <a:srgbClr val="4C3FF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보험사 입장</a:t>
              </a:r>
              <a:endPara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12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다리꼴 2"/>
          <p:cNvSpPr/>
          <p:nvPr/>
        </p:nvSpPr>
        <p:spPr>
          <a:xfrm rot="10800000">
            <a:off x="5980488" y="4359981"/>
            <a:ext cx="2582888" cy="886139"/>
          </a:xfrm>
          <a:prstGeom prst="trapezoid">
            <a:avLst/>
          </a:prstGeom>
          <a:solidFill>
            <a:srgbClr val="4C3FF1"/>
          </a:solidFill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 sz="2800" b="1" dirty="0">
              <a:solidFill>
                <a:srgbClr val="1BEDC6"/>
              </a:solidFill>
            </a:endParaRPr>
          </a:p>
        </p:txBody>
      </p:sp>
      <p:sp>
        <p:nvSpPr>
          <p:cNvPr id="6" name="순서도: 판단 5"/>
          <p:cNvSpPr/>
          <p:nvPr/>
        </p:nvSpPr>
        <p:spPr>
          <a:xfrm>
            <a:off x="4722425" y="4491959"/>
            <a:ext cx="2894028" cy="1432874"/>
          </a:xfrm>
          <a:prstGeom prst="flowChartDecision">
            <a:avLst/>
          </a:prstGeom>
          <a:gradFill>
            <a:gsLst>
              <a:gs pos="37000">
                <a:srgbClr val="89F3E1"/>
              </a:gs>
              <a:gs pos="0">
                <a:schemeClr val="accent1">
                  <a:lumMod val="5000"/>
                  <a:lumOff val="95000"/>
                </a:schemeClr>
              </a:gs>
              <a:gs pos="69000">
                <a:srgbClr val="1BEDC6"/>
              </a:gs>
              <a:gs pos="100000">
                <a:srgbClr val="1BEDC6"/>
              </a:gs>
            </a:gsLst>
            <a:lin ang="1080000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674358" y="576000"/>
            <a:ext cx="2843284" cy="630942"/>
            <a:chOff x="4624538" y="1126893"/>
            <a:chExt cx="2843284" cy="630942"/>
          </a:xfrm>
        </p:grpSpPr>
        <p:sp>
          <p:nvSpPr>
            <p:cNvPr id="16" name="TextBox 15"/>
            <p:cNvSpPr txBox="1"/>
            <p:nvPr/>
          </p:nvSpPr>
          <p:spPr>
            <a:xfrm>
              <a:off x="4796897" y="1126893"/>
              <a:ext cx="267092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1BEDC6"/>
                  </a:solidFill>
                  <a:latin typeface="+mn-ea"/>
                </a:rPr>
                <a:t>5. </a:t>
              </a:r>
              <a:r>
                <a:rPr lang="ko-KR" altLang="en-US" sz="3500" b="1" dirty="0" smtClean="0">
                  <a:solidFill>
                    <a:srgbClr val="1BEDC6"/>
                  </a:solidFill>
                  <a:latin typeface="+mn-ea"/>
                </a:rPr>
                <a:t>기대 효과</a:t>
              </a:r>
              <a:endParaRPr lang="ko-KR" altLang="en-US" sz="3500" b="1" dirty="0">
                <a:solidFill>
                  <a:srgbClr val="1BEDC6"/>
                </a:solidFill>
                <a:latin typeface="+mn-ea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624538" y="1126893"/>
              <a:ext cx="2843284" cy="562210"/>
            </a:xfrm>
            <a:custGeom>
              <a:avLst/>
              <a:gdLst>
                <a:gd name="connsiteX0" fmla="*/ 0 w 2794406"/>
                <a:gd name="connsiteY0" fmla="*/ 658369 h 658369"/>
                <a:gd name="connsiteX1" fmla="*/ 0 w 2794406"/>
                <a:gd name="connsiteY1" fmla="*/ 212141 h 658369"/>
                <a:gd name="connsiteX2" fmla="*/ 212141 w 2794406"/>
                <a:gd name="connsiteY2" fmla="*/ 0 h 658369"/>
                <a:gd name="connsiteX3" fmla="*/ 2794406 w 2794406"/>
                <a:gd name="connsiteY3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406" h="658369">
                  <a:moveTo>
                    <a:pt x="0" y="658369"/>
                  </a:moveTo>
                  <a:lnTo>
                    <a:pt x="0" y="212141"/>
                  </a:lnTo>
                  <a:lnTo>
                    <a:pt x="212141" y="0"/>
                  </a:lnTo>
                  <a:lnTo>
                    <a:pt x="2794406" y="0"/>
                  </a:lnTo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601747" y="1486093"/>
            <a:ext cx="9135384" cy="1168923"/>
          </a:xfrm>
          <a:prstGeom prst="rect">
            <a:avLst/>
          </a:prstGeom>
          <a:noFill/>
          <a:ln w="25400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AI 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차량 파손 예상 수리 견적이 정착되면</a:t>
            </a:r>
          </a:p>
          <a:p>
            <a:pPr algn="ctr"/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자동차 수리비 지급 업무의 </a:t>
            </a:r>
            <a:r>
              <a:rPr lang="ko-KR" altLang="en-US" dirty="0">
                <a:solidFill>
                  <a:srgbClr val="1BEDC6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표준화</a:t>
            </a:r>
            <a:r>
              <a:rPr lang="en-US" altLang="ko-KR" dirty="0">
                <a:solidFill>
                  <a:srgbClr val="1BEDC6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dirty="0">
                <a:solidFill>
                  <a:srgbClr val="1BEDC6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투명성 강화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로</a:t>
            </a:r>
          </a:p>
          <a:p>
            <a:pPr algn="ctr"/>
            <a:r>
              <a:rPr lang="ko-KR" altLang="en-US" dirty="0">
                <a:solidFill>
                  <a:srgbClr val="1BEDC6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이해관계자 간 불신과 </a:t>
            </a:r>
            <a:r>
              <a:rPr lang="ko-KR" altLang="en-US" dirty="0" smtClean="0">
                <a:solidFill>
                  <a:srgbClr val="1BEDC6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분쟁</a:t>
            </a:r>
            <a:r>
              <a:rPr lang="ko-KR" altLang="en-US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을 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줄일 수 있을 것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601747" y="3023971"/>
            <a:ext cx="9135384" cy="1168923"/>
          </a:xfrm>
          <a:prstGeom prst="rect">
            <a:avLst/>
          </a:prstGeom>
          <a:noFill/>
          <a:ln w="25400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신종 코로나 바이러스 </a:t>
            </a:r>
            <a:r>
              <a:rPr lang="ko-KR" altLang="en-US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감염증</a:t>
            </a:r>
            <a:r>
              <a:rPr lang="en-US" altLang="ko-KR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코로나 </a:t>
            </a:r>
            <a:r>
              <a:rPr lang="en-US" altLang="ko-KR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19)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 따른</a:t>
            </a:r>
          </a:p>
          <a:p>
            <a:pPr algn="ctr"/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비대면 업무 확대 </a:t>
            </a:r>
            <a:r>
              <a:rPr lang="ko-KR" altLang="en-US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수요와도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맞물려</a:t>
            </a:r>
          </a:p>
          <a:p>
            <a:pPr algn="ctr"/>
            <a:r>
              <a:rPr lang="ko-KR" altLang="en-US" dirty="0">
                <a:solidFill>
                  <a:srgbClr val="1BEDC6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보험금 지급 업</a:t>
            </a:r>
            <a:r>
              <a:rPr lang="ko-KR" altLang="en-US" dirty="0" smtClean="0">
                <a:solidFill>
                  <a:srgbClr val="1BEDC6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무 </a:t>
            </a:r>
            <a:r>
              <a:rPr lang="ko-KR" altLang="en-US" dirty="0">
                <a:solidFill>
                  <a:srgbClr val="1BEDC6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양태가 바뀌어가는 현상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 발맞추어 갈 수 </a:t>
            </a:r>
            <a:r>
              <a:rPr lang="ko-KR" altLang="en-US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있음</a:t>
            </a:r>
            <a:endParaRPr lang="ko-KR" altLang="en-US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01747" y="5297926"/>
            <a:ext cx="9135384" cy="1168923"/>
          </a:xfrm>
          <a:prstGeom prst="rect">
            <a:avLst/>
          </a:prstGeom>
          <a:solidFill>
            <a:srgbClr val="356160"/>
          </a:solidFill>
          <a:ln w="25400"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지속적인 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학습 과정을 통해 </a:t>
            </a:r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심사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정확도</a:t>
            </a:r>
            <a:r>
              <a:rPr lang="ko-KR" altLang="en-US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를 </a:t>
            </a:r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높이고</a:t>
            </a:r>
          </a:p>
          <a:p>
            <a:pPr algn="ctr"/>
            <a:r>
              <a:rPr lang="ko-KR" altLang="en-US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누적된 데이터를 기반으로 </a:t>
            </a:r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다양한 분석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자원</a:t>
            </a:r>
            <a:r>
              <a:rPr lang="ko-KR" altLang="en-US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으로도 </a:t>
            </a:r>
            <a:r>
              <a:rPr lang="ko-KR" altLang="en-US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활용 가능</a:t>
            </a:r>
            <a:endParaRPr lang="ko-KR" altLang="en-US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45033" y="4814273"/>
            <a:ext cx="1648813" cy="46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 가능성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82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277890" y="3113529"/>
            <a:ext cx="1556544" cy="630942"/>
            <a:chOff x="4624538" y="1126893"/>
            <a:chExt cx="1636221" cy="630942"/>
          </a:xfrm>
        </p:grpSpPr>
        <p:sp>
          <p:nvSpPr>
            <p:cNvPr id="84" name="TextBox 83"/>
            <p:cNvSpPr txBox="1"/>
            <p:nvPr/>
          </p:nvSpPr>
          <p:spPr>
            <a:xfrm>
              <a:off x="4796897" y="1126893"/>
              <a:ext cx="146386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spc="600" dirty="0" smtClean="0">
                  <a:solidFill>
                    <a:srgbClr val="1BEDC6"/>
                  </a:solidFill>
                  <a:latin typeface="+mn-ea"/>
                </a:rPr>
                <a:t>Q&amp;A</a:t>
              </a:r>
              <a:endParaRPr lang="ko-KR" altLang="en-US" sz="3500" b="1" spc="600" dirty="0">
                <a:solidFill>
                  <a:srgbClr val="1BEDC6"/>
                </a:solidFill>
                <a:latin typeface="+mn-ea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4624538" y="1126893"/>
              <a:ext cx="1636221" cy="562210"/>
            </a:xfrm>
            <a:custGeom>
              <a:avLst/>
              <a:gdLst>
                <a:gd name="connsiteX0" fmla="*/ 0 w 2794406"/>
                <a:gd name="connsiteY0" fmla="*/ 658369 h 658369"/>
                <a:gd name="connsiteX1" fmla="*/ 0 w 2794406"/>
                <a:gd name="connsiteY1" fmla="*/ 212141 h 658369"/>
                <a:gd name="connsiteX2" fmla="*/ 212141 w 2794406"/>
                <a:gd name="connsiteY2" fmla="*/ 0 h 658369"/>
                <a:gd name="connsiteX3" fmla="*/ 2794406 w 2794406"/>
                <a:gd name="connsiteY3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406" h="658369">
                  <a:moveTo>
                    <a:pt x="0" y="658369"/>
                  </a:moveTo>
                  <a:lnTo>
                    <a:pt x="0" y="212141"/>
                  </a:lnTo>
                  <a:lnTo>
                    <a:pt x="212141" y="0"/>
                  </a:lnTo>
                  <a:lnTo>
                    <a:pt x="2794406" y="0"/>
                  </a:lnTo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5" name="그룹 1002"/>
          <p:cNvGrpSpPr/>
          <p:nvPr/>
        </p:nvGrpSpPr>
        <p:grpSpPr>
          <a:xfrm>
            <a:off x="6834434" y="3143481"/>
            <a:ext cx="259922" cy="259922"/>
            <a:chOff x="6200885" y="2505973"/>
            <a:chExt cx="259922" cy="259922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0885" y="2505973"/>
              <a:ext cx="259922" cy="259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3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86534" y="3113529"/>
            <a:ext cx="241893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 smtClean="0">
                <a:solidFill>
                  <a:srgbClr val="1BEDC6"/>
                </a:solidFill>
                <a:latin typeface="+mn-ea"/>
              </a:rPr>
              <a:t>Thank You</a:t>
            </a:r>
            <a:endParaRPr lang="ko-KR" altLang="en-US" sz="3500" b="1" dirty="0">
              <a:solidFill>
                <a:srgbClr val="1BEDC6"/>
              </a:solidFill>
              <a:latin typeface="+mn-ea"/>
            </a:endParaRPr>
          </a:p>
        </p:txBody>
      </p:sp>
      <p:sp>
        <p:nvSpPr>
          <p:cNvPr id="9" name="사각형: 둥근 모서리 1">
            <a:extLst>
              <a:ext uri="{FF2B5EF4-FFF2-40B4-BE49-F238E27FC236}">
                <a16:creationId xmlns:a16="http://schemas.microsoft.com/office/drawing/2014/main" id="{E801FCAC-D5FF-B346-BB9A-00D2C7651BFA}"/>
              </a:ext>
            </a:extLst>
          </p:cNvPr>
          <p:cNvSpPr/>
          <p:nvPr/>
        </p:nvSpPr>
        <p:spPr>
          <a:xfrm>
            <a:off x="4294470" y="3822716"/>
            <a:ext cx="3603059" cy="520806"/>
          </a:xfrm>
          <a:prstGeom prst="roundRect">
            <a:avLst>
              <a:gd name="adj" fmla="val 50000"/>
            </a:avLst>
          </a:prstGeom>
          <a:solidFill>
            <a:srgbClr val="484B52"/>
          </a:solidFill>
          <a:ln>
            <a:solidFill>
              <a:srgbClr val="1BEDC6"/>
            </a:solidFill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000" i="1" kern="0" dirty="0" smtClean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#</a:t>
            </a:r>
            <a:r>
              <a:rPr lang="en-US" altLang="ko-KR" sz="2000" i="1" kern="0" dirty="0" smtClean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AUTOCAR-XIF</a:t>
            </a:r>
            <a:endParaRPr lang="en-US" altLang="ko-KR" sz="2000" i="1" kern="0" dirty="0">
              <a:ln w="952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75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8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9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4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08789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i="1" kern="0" dirty="0">
                <a:ln w="9525">
                  <a:noFill/>
                </a:ln>
                <a:solidFill>
                  <a:prstClr val="white">
                    <a:lumMod val="6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PPT PRESENTATION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7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146970" y="3077579"/>
            <a:ext cx="3898060" cy="702842"/>
            <a:chOff x="4624537" y="1054993"/>
            <a:chExt cx="3898060" cy="702842"/>
          </a:xfrm>
        </p:grpSpPr>
        <p:sp>
          <p:nvSpPr>
            <p:cNvPr id="84" name="TextBox 83"/>
            <p:cNvSpPr txBox="1"/>
            <p:nvPr/>
          </p:nvSpPr>
          <p:spPr>
            <a:xfrm>
              <a:off x="4796897" y="1126893"/>
              <a:ext cx="3725700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1BEDC6"/>
                  </a:solidFill>
                  <a:latin typeface="+mn-ea"/>
                </a:rPr>
                <a:t>1. </a:t>
              </a:r>
              <a:r>
                <a:rPr lang="ko-KR" altLang="en-US" sz="3500" b="1" dirty="0" smtClean="0">
                  <a:solidFill>
                    <a:srgbClr val="1BEDC6"/>
                  </a:solidFill>
                  <a:latin typeface="+mn-ea"/>
                </a:rPr>
                <a:t>주제 선정 배경</a:t>
              </a:r>
              <a:endParaRPr lang="ko-KR" altLang="en-US" sz="3500" b="1" dirty="0">
                <a:solidFill>
                  <a:srgbClr val="1BEDC6"/>
                </a:solidFill>
                <a:latin typeface="+mn-ea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4624537" y="1054993"/>
              <a:ext cx="3898060" cy="634110"/>
            </a:xfrm>
            <a:custGeom>
              <a:avLst/>
              <a:gdLst>
                <a:gd name="connsiteX0" fmla="*/ 0 w 2794406"/>
                <a:gd name="connsiteY0" fmla="*/ 658369 h 658369"/>
                <a:gd name="connsiteX1" fmla="*/ 0 w 2794406"/>
                <a:gd name="connsiteY1" fmla="*/ 212141 h 658369"/>
                <a:gd name="connsiteX2" fmla="*/ 212141 w 2794406"/>
                <a:gd name="connsiteY2" fmla="*/ 0 h 658369"/>
                <a:gd name="connsiteX3" fmla="*/ 2794406 w 2794406"/>
                <a:gd name="connsiteY3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406" h="658369">
                  <a:moveTo>
                    <a:pt x="0" y="658369"/>
                  </a:moveTo>
                  <a:lnTo>
                    <a:pt x="0" y="212141"/>
                  </a:lnTo>
                  <a:lnTo>
                    <a:pt x="212141" y="0"/>
                  </a:lnTo>
                  <a:lnTo>
                    <a:pt x="2794406" y="0"/>
                  </a:lnTo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52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defRPr/>
            </a:pPr>
            <a:endParaRPr lang="ko-KR" altLang="en-US" sz="2800" b="1" dirty="0">
              <a:solidFill>
                <a:srgbClr val="1BEDC6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12144" y="1040975"/>
            <a:ext cx="1815420" cy="712251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</a:t>
            </a:r>
            <a:r>
              <a:rPr lang="ko-KR" altLang="en-US" dirty="0" smtClean="0"/>
              <a:t>및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 </a:t>
            </a:r>
            <a:r>
              <a:rPr lang="ko-KR" altLang="en-US" dirty="0"/>
              <a:t>로드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08" y="1040975"/>
            <a:ext cx="8384811" cy="17681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709" y="2981298"/>
            <a:ext cx="8410442" cy="177358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2144" y="2978180"/>
            <a:ext cx="1815420" cy="712251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 개선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&amp; </a:t>
            </a:r>
            <a:r>
              <a:rPr lang="ko-KR" altLang="en-US" dirty="0" smtClean="0"/>
              <a:t>전처리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2143" y="4927024"/>
            <a:ext cx="1748042" cy="6767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분석 결과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도출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412144" y="3868089"/>
            <a:ext cx="1865349" cy="461665"/>
            <a:chOff x="821905" y="2119414"/>
            <a:chExt cx="2123928" cy="461665"/>
          </a:xfrm>
        </p:grpSpPr>
        <p:sp>
          <p:nvSpPr>
            <p:cNvPr id="26" name="이등변 삼각형 25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57348" y="2119414"/>
              <a:ext cx="1988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AFTER : EnlightenGAN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패키지를 활용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639708" y="4927024"/>
            <a:ext cx="8137101" cy="1775434"/>
            <a:chOff x="822878" y="2975619"/>
            <a:chExt cx="10724084" cy="2734222"/>
          </a:xfrm>
        </p:grpSpPr>
        <p:grpSp>
          <p:nvGrpSpPr>
            <p:cNvPr id="17" name="그룹 16"/>
            <p:cNvGrpSpPr/>
            <p:nvPr/>
          </p:nvGrpSpPr>
          <p:grpSpPr>
            <a:xfrm>
              <a:off x="6962052" y="2975619"/>
              <a:ext cx="4584910" cy="2734222"/>
              <a:chOff x="5498888" y="2099178"/>
              <a:chExt cx="4068445" cy="2268556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5498888" y="2099178"/>
                <a:ext cx="4068445" cy="2268556"/>
              </a:xfrm>
              <a:prstGeom prst="roundRect">
                <a:avLst/>
              </a:prstGeom>
              <a:solidFill>
                <a:srgbClr val="2B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1143" y="2302917"/>
                <a:ext cx="3381345" cy="1455857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7744" y="3642110"/>
                <a:ext cx="1707324" cy="426830"/>
              </a:xfrm>
              <a:prstGeom prst="rect">
                <a:avLst/>
              </a:prstGeom>
            </p:spPr>
          </p:pic>
        </p:grpSp>
        <p:grpSp>
          <p:nvGrpSpPr>
            <p:cNvPr id="18" name="그룹 17"/>
            <p:cNvGrpSpPr/>
            <p:nvPr/>
          </p:nvGrpSpPr>
          <p:grpSpPr>
            <a:xfrm>
              <a:off x="822878" y="2975619"/>
              <a:ext cx="4584910" cy="2734222"/>
              <a:chOff x="639022" y="2176444"/>
              <a:chExt cx="4068445" cy="2268556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639022" y="2176444"/>
                <a:ext cx="4068445" cy="2268556"/>
              </a:xfrm>
              <a:prstGeom prst="roundRect">
                <a:avLst/>
              </a:prstGeom>
              <a:solidFill>
                <a:srgbClr val="2B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131" y="2419581"/>
                <a:ext cx="3447346" cy="1550710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131" y="3758774"/>
                <a:ext cx="1890402" cy="454654"/>
              </a:xfrm>
              <a:prstGeom prst="rect">
                <a:avLst/>
              </a:prstGeom>
            </p:spPr>
          </p:pic>
        </p:grpSp>
        <p:sp>
          <p:nvSpPr>
            <p:cNvPr id="20" name="직사각형 19"/>
            <p:cNvSpPr/>
            <p:nvPr/>
          </p:nvSpPr>
          <p:spPr>
            <a:xfrm>
              <a:off x="3183330" y="4632523"/>
              <a:ext cx="808928" cy="279106"/>
            </a:xfrm>
            <a:prstGeom prst="rect">
              <a:avLst/>
            </a:prstGeom>
            <a:solidFill>
              <a:srgbClr val="1BEDC6">
                <a:alpha val="3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343202" y="4556162"/>
              <a:ext cx="885277" cy="279106"/>
            </a:xfrm>
            <a:prstGeom prst="rect">
              <a:avLst/>
            </a:prstGeom>
            <a:solidFill>
              <a:srgbClr val="1BEDC6">
                <a:alpha val="3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557145" y="4998136"/>
              <a:ext cx="697510" cy="279106"/>
            </a:xfrm>
            <a:prstGeom prst="rect">
              <a:avLst/>
            </a:prstGeom>
            <a:solidFill>
              <a:srgbClr val="1BEDC6">
                <a:alpha val="3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767530" y="4943312"/>
              <a:ext cx="697510" cy="279106"/>
            </a:xfrm>
            <a:prstGeom prst="rect">
              <a:avLst/>
            </a:prstGeom>
            <a:solidFill>
              <a:srgbClr val="1BEDC6">
                <a:alpha val="3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이등변 삼각형 34"/>
          <p:cNvSpPr/>
          <p:nvPr/>
        </p:nvSpPr>
        <p:spPr>
          <a:xfrm rot="5400000">
            <a:off x="6552348" y="5526450"/>
            <a:ext cx="339386" cy="395348"/>
          </a:xfrm>
          <a:prstGeom prst="triangle">
            <a:avLst/>
          </a:prstGeom>
          <a:solidFill>
            <a:srgbClr val="1BEDC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911249" y="168817"/>
            <a:ext cx="236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 결과</a:t>
            </a:r>
            <a:endParaRPr lang="en-US" altLang="ko-K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60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27612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ko-KR" altLang="en-US" sz="2800" b="1" dirty="0">
              <a:solidFill>
                <a:srgbClr val="1BEDC6"/>
              </a:solidFill>
            </a:endParaRPr>
          </a:p>
        </p:txBody>
      </p:sp>
      <p:sp>
        <p:nvSpPr>
          <p:cNvPr id="22" name="Object 10"/>
          <p:cNvSpPr txBox="1"/>
          <p:nvPr/>
        </p:nvSpPr>
        <p:spPr>
          <a:xfrm>
            <a:off x="5263146" y="5205449"/>
            <a:ext cx="16657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OpenCV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활용해서 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image 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segmentation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구현</a:t>
            </a:r>
          </a:p>
        </p:txBody>
      </p:sp>
      <p:sp>
        <p:nvSpPr>
          <p:cNvPr id="34" name="Object 20"/>
          <p:cNvSpPr txBox="1"/>
          <p:nvPr/>
        </p:nvSpPr>
        <p:spPr>
          <a:xfrm>
            <a:off x="3280312" y="5297782"/>
            <a:ext cx="116311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핀테크를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활용한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사고 견적 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구현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Object 25"/>
          <p:cNvSpPr txBox="1"/>
          <p:nvPr/>
        </p:nvSpPr>
        <p:spPr>
          <a:xfrm>
            <a:off x="7437686" y="5205448"/>
            <a:ext cx="1781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부품이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손상되었을 때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어느 부위를 어떻게 고쳐야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는지 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AI 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코드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구현</a:t>
            </a:r>
          </a:p>
        </p:txBody>
      </p:sp>
      <p:sp>
        <p:nvSpPr>
          <p:cNvPr id="49" name="Object 25"/>
          <p:cNvSpPr txBox="1"/>
          <p:nvPr/>
        </p:nvSpPr>
        <p:spPr>
          <a:xfrm>
            <a:off x="9621804" y="5205449"/>
            <a:ext cx="18788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기업과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소비자 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정확성</a:t>
            </a:r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신뢰성</a:t>
            </a:r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신속성 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증대하는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기술 구현</a:t>
            </a:r>
            <a:endParaRPr lang="en-US" altLang="ko-KR" sz="1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7" name="그룹 1001"/>
          <p:cNvGrpSpPr/>
          <p:nvPr/>
        </p:nvGrpSpPr>
        <p:grpSpPr>
          <a:xfrm>
            <a:off x="0" y="9706"/>
            <a:ext cx="12192000" cy="2856835"/>
            <a:chOff x="-105506" y="563564"/>
            <a:chExt cx="10906251" cy="2709971"/>
          </a:xfrm>
        </p:grpSpPr>
        <p:pic>
          <p:nvPicPr>
            <p:cNvPr id="58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506" y="563564"/>
              <a:ext cx="10906251" cy="2709971"/>
            </a:xfrm>
            <a:prstGeom prst="rect">
              <a:avLst/>
            </a:prstGeom>
          </p:spPr>
        </p:pic>
      </p:grpSp>
      <p:grpSp>
        <p:nvGrpSpPr>
          <p:cNvPr id="62" name="그룹 1006"/>
          <p:cNvGrpSpPr/>
          <p:nvPr/>
        </p:nvGrpSpPr>
        <p:grpSpPr>
          <a:xfrm>
            <a:off x="10706236" y="1365385"/>
            <a:ext cx="958480" cy="72738"/>
            <a:chOff x="9442586" y="2063447"/>
            <a:chExt cx="1056990" cy="80214"/>
          </a:xfrm>
        </p:grpSpPr>
        <p:pic>
          <p:nvPicPr>
            <p:cNvPr id="63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42586" y="2063447"/>
              <a:ext cx="1056990" cy="80214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548639" y="438691"/>
            <a:ext cx="3059063" cy="719545"/>
            <a:chOff x="4596305" y="1122830"/>
            <a:chExt cx="2481423" cy="719545"/>
          </a:xfrm>
        </p:grpSpPr>
        <p:sp>
          <p:nvSpPr>
            <p:cNvPr id="18" name="TextBox 17"/>
            <p:cNvSpPr txBox="1"/>
            <p:nvPr/>
          </p:nvSpPr>
          <p:spPr>
            <a:xfrm>
              <a:off x="4696600" y="1257600"/>
              <a:ext cx="23811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1BEDC6"/>
                  </a:solidFill>
                  <a:latin typeface="+mn-ea"/>
                </a:rPr>
                <a:t>주제 선정 배경</a:t>
              </a:r>
              <a:endParaRPr lang="ko-KR" altLang="en-US" sz="3200" b="1" dirty="0">
                <a:solidFill>
                  <a:srgbClr val="1BEDC6"/>
                </a:solidFill>
                <a:latin typeface="+mn-ea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4596305" y="1122830"/>
              <a:ext cx="2481423" cy="708466"/>
            </a:xfrm>
            <a:custGeom>
              <a:avLst/>
              <a:gdLst>
                <a:gd name="connsiteX0" fmla="*/ 0 w 2794406"/>
                <a:gd name="connsiteY0" fmla="*/ 658369 h 658369"/>
                <a:gd name="connsiteX1" fmla="*/ 0 w 2794406"/>
                <a:gd name="connsiteY1" fmla="*/ 212141 h 658369"/>
                <a:gd name="connsiteX2" fmla="*/ 212141 w 2794406"/>
                <a:gd name="connsiteY2" fmla="*/ 0 h 658369"/>
                <a:gd name="connsiteX3" fmla="*/ 2794406 w 2794406"/>
                <a:gd name="connsiteY3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406" h="658369">
                  <a:moveTo>
                    <a:pt x="0" y="658369"/>
                  </a:moveTo>
                  <a:lnTo>
                    <a:pt x="0" y="212141"/>
                  </a:lnTo>
                  <a:lnTo>
                    <a:pt x="212141" y="0"/>
                  </a:lnTo>
                  <a:lnTo>
                    <a:pt x="2794406" y="0"/>
                  </a:lnTo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4" name="Object 12"/>
          <p:cNvSpPr txBox="1"/>
          <p:nvPr/>
        </p:nvSpPr>
        <p:spPr>
          <a:xfrm>
            <a:off x="1030417" y="5297782"/>
            <a:ext cx="12006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머신러닝</a:t>
            </a:r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딥러닝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 구현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78602" y="3289586"/>
            <a:ext cx="10434796" cy="1504321"/>
            <a:chOff x="856406" y="2676840"/>
            <a:chExt cx="10434796" cy="1504321"/>
          </a:xfrm>
        </p:grpSpPr>
        <p:grpSp>
          <p:nvGrpSpPr>
            <p:cNvPr id="7" name="그룹 6"/>
            <p:cNvGrpSpPr/>
            <p:nvPr/>
          </p:nvGrpSpPr>
          <p:grpSpPr>
            <a:xfrm>
              <a:off x="9786882" y="2676840"/>
              <a:ext cx="1504320" cy="1504321"/>
              <a:chOff x="9831274" y="3269450"/>
              <a:chExt cx="1504320" cy="1504321"/>
            </a:xfrm>
          </p:grpSpPr>
          <p:grpSp>
            <p:nvGrpSpPr>
              <p:cNvPr id="84" name="그룹 83"/>
              <p:cNvGrpSpPr/>
              <p:nvPr/>
            </p:nvGrpSpPr>
            <p:grpSpPr>
              <a:xfrm>
                <a:off x="9831274" y="3269450"/>
                <a:ext cx="1504320" cy="1504321"/>
                <a:chOff x="4714567" y="4058046"/>
                <a:chExt cx="1953864" cy="1953865"/>
              </a:xfrm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3FDB7188-29C0-66B9-3DA9-A2F3409D4872}"/>
                    </a:ext>
                  </a:extLst>
                </p:cNvPr>
                <p:cNvSpPr/>
                <p:nvPr/>
              </p:nvSpPr>
              <p:spPr>
                <a:xfrm>
                  <a:off x="4714567" y="4058046"/>
                  <a:ext cx="1953864" cy="1953865"/>
                </a:xfrm>
                <a:prstGeom prst="ellipse">
                  <a:avLst/>
                </a:prstGeom>
                <a:solidFill>
                  <a:srgbClr val="1BEDC6"/>
                </a:solidFill>
                <a:ln w="158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C06FE911-3E39-C8F4-F954-CAAD476687D8}"/>
                    </a:ext>
                  </a:extLst>
                </p:cNvPr>
                <p:cNvSpPr/>
                <p:nvPr/>
              </p:nvSpPr>
              <p:spPr>
                <a:xfrm>
                  <a:off x="4924199" y="4267678"/>
                  <a:ext cx="1534599" cy="1534600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 anchor="ctr"/>
                <a:lstStyle/>
                <a:p>
                  <a:pPr algn="ctr">
                    <a:lnSpc>
                      <a:spcPct val="300000"/>
                    </a:lnSpc>
                    <a:defRPr/>
                  </a:pPr>
                  <a:endParaRPr lang="en-US" altLang="ko-KR" sz="1200" b="1" dirty="0">
                    <a:solidFill>
                      <a:srgbClr val="4E5D70"/>
                    </a:solidFill>
                  </a:endParaRPr>
                </a:p>
              </p:txBody>
            </p:sp>
          </p:grpSp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3434" y="3661610"/>
                <a:ext cx="720000" cy="7200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7554263" y="2676840"/>
              <a:ext cx="1504320" cy="1504321"/>
              <a:chOff x="7587557" y="3283228"/>
              <a:chExt cx="1504320" cy="1504321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7587557" y="3283228"/>
                <a:ext cx="1504320" cy="1504321"/>
                <a:chOff x="4714567" y="4058046"/>
                <a:chExt cx="1953864" cy="1953865"/>
              </a:xfrm>
            </p:grpSpPr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3FDB7188-29C0-66B9-3DA9-A2F3409D4872}"/>
                    </a:ext>
                  </a:extLst>
                </p:cNvPr>
                <p:cNvSpPr/>
                <p:nvPr/>
              </p:nvSpPr>
              <p:spPr>
                <a:xfrm>
                  <a:off x="4714567" y="4058046"/>
                  <a:ext cx="1953864" cy="1953865"/>
                </a:xfrm>
                <a:prstGeom prst="ellipse">
                  <a:avLst/>
                </a:prstGeom>
                <a:solidFill>
                  <a:srgbClr val="1BEDC6"/>
                </a:solidFill>
                <a:ln w="158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C06FE911-3E39-C8F4-F954-CAAD476687D8}"/>
                    </a:ext>
                  </a:extLst>
                </p:cNvPr>
                <p:cNvSpPr/>
                <p:nvPr/>
              </p:nvSpPr>
              <p:spPr>
                <a:xfrm>
                  <a:off x="4924199" y="4267678"/>
                  <a:ext cx="1534599" cy="1534600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 anchor="ctr"/>
                <a:lstStyle/>
                <a:p>
                  <a:pPr algn="ctr">
                    <a:lnSpc>
                      <a:spcPct val="300000"/>
                    </a:lnSpc>
                    <a:defRPr/>
                  </a:pPr>
                  <a:endParaRPr lang="en-US" altLang="ko-KR" sz="1200" b="1" dirty="0">
                    <a:solidFill>
                      <a:srgbClr val="4E5D70"/>
                    </a:solidFill>
                  </a:endParaRPr>
                </a:p>
              </p:txBody>
            </p:sp>
          </p:grpSp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9717" y="3675388"/>
                <a:ext cx="720000" cy="7200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5321644" y="2676840"/>
              <a:ext cx="1504320" cy="1504321"/>
              <a:chOff x="5353538" y="3163161"/>
              <a:chExt cx="1504320" cy="1504321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5353538" y="3163161"/>
                <a:ext cx="1504320" cy="1504321"/>
                <a:chOff x="4714567" y="4058046"/>
                <a:chExt cx="1953864" cy="1953865"/>
              </a:xfrm>
            </p:grpSpPr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3FDB7188-29C0-66B9-3DA9-A2F3409D4872}"/>
                    </a:ext>
                  </a:extLst>
                </p:cNvPr>
                <p:cNvSpPr/>
                <p:nvPr/>
              </p:nvSpPr>
              <p:spPr>
                <a:xfrm>
                  <a:off x="4714567" y="4058046"/>
                  <a:ext cx="1953864" cy="1953865"/>
                </a:xfrm>
                <a:prstGeom prst="ellipse">
                  <a:avLst/>
                </a:prstGeom>
                <a:solidFill>
                  <a:srgbClr val="1BEDC6"/>
                </a:solidFill>
                <a:ln w="158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C06FE911-3E39-C8F4-F954-CAAD476687D8}"/>
                    </a:ext>
                  </a:extLst>
                </p:cNvPr>
                <p:cNvSpPr/>
                <p:nvPr/>
              </p:nvSpPr>
              <p:spPr>
                <a:xfrm>
                  <a:off x="4924199" y="4267678"/>
                  <a:ext cx="1534599" cy="1534600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 anchor="ctr"/>
                <a:lstStyle/>
                <a:p>
                  <a:pPr algn="ctr">
                    <a:lnSpc>
                      <a:spcPct val="300000"/>
                    </a:lnSpc>
                    <a:defRPr/>
                  </a:pPr>
                  <a:endParaRPr lang="en-US" altLang="ko-KR" sz="1200" b="1" dirty="0">
                    <a:solidFill>
                      <a:srgbClr val="4E5D70"/>
                    </a:solidFill>
                  </a:endParaRPr>
                </a:p>
              </p:txBody>
            </p:sp>
          </p:grp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698" y="3555321"/>
                <a:ext cx="720000" cy="7200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" name="그룹 1"/>
            <p:cNvGrpSpPr/>
            <p:nvPr/>
          </p:nvGrpSpPr>
          <p:grpSpPr>
            <a:xfrm>
              <a:off x="856406" y="2676840"/>
              <a:ext cx="1504320" cy="1504321"/>
              <a:chOff x="856406" y="3324562"/>
              <a:chExt cx="1504320" cy="1504321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856406" y="3324562"/>
                <a:ext cx="1504320" cy="1504321"/>
                <a:chOff x="4714567" y="4058046"/>
                <a:chExt cx="1953864" cy="1953865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3FDB7188-29C0-66B9-3DA9-A2F3409D4872}"/>
                    </a:ext>
                  </a:extLst>
                </p:cNvPr>
                <p:cNvSpPr/>
                <p:nvPr/>
              </p:nvSpPr>
              <p:spPr>
                <a:xfrm>
                  <a:off x="4714567" y="4058046"/>
                  <a:ext cx="1953864" cy="1953865"/>
                </a:xfrm>
                <a:prstGeom prst="ellipse">
                  <a:avLst/>
                </a:prstGeom>
                <a:solidFill>
                  <a:srgbClr val="1BEDC6"/>
                </a:solidFill>
                <a:ln w="158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C06FE911-3E39-C8F4-F954-CAAD476687D8}"/>
                    </a:ext>
                  </a:extLst>
                </p:cNvPr>
                <p:cNvSpPr/>
                <p:nvPr/>
              </p:nvSpPr>
              <p:spPr>
                <a:xfrm>
                  <a:off x="4924199" y="4267678"/>
                  <a:ext cx="1534599" cy="1534600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 anchor="ctr"/>
                <a:lstStyle/>
                <a:p>
                  <a:pPr algn="ctr">
                    <a:lnSpc>
                      <a:spcPct val="300000"/>
                    </a:lnSpc>
                    <a:defRPr/>
                  </a:pPr>
                  <a:endParaRPr lang="en-US" altLang="ko-KR" sz="1200" b="1" dirty="0">
                    <a:solidFill>
                      <a:srgbClr val="4E5D70"/>
                    </a:solidFill>
                  </a:endParaRPr>
                </a:p>
              </p:txBody>
            </p:sp>
          </p:grp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248566" y="3716722"/>
                <a:ext cx="720000" cy="7200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" name="그룹 2"/>
            <p:cNvGrpSpPr/>
            <p:nvPr/>
          </p:nvGrpSpPr>
          <p:grpSpPr>
            <a:xfrm>
              <a:off x="3089025" y="2676840"/>
              <a:ext cx="1504320" cy="1504321"/>
              <a:chOff x="3100123" y="3310784"/>
              <a:chExt cx="1504320" cy="1504321"/>
            </a:xfrm>
          </p:grpSpPr>
          <p:grpSp>
            <p:nvGrpSpPr>
              <p:cNvPr id="74" name="그룹 73"/>
              <p:cNvGrpSpPr/>
              <p:nvPr/>
            </p:nvGrpSpPr>
            <p:grpSpPr>
              <a:xfrm>
                <a:off x="3100123" y="3310784"/>
                <a:ext cx="1504320" cy="1504321"/>
                <a:chOff x="4714567" y="4058046"/>
                <a:chExt cx="1953864" cy="1953865"/>
              </a:xfrm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3FDB7188-29C0-66B9-3DA9-A2F3409D4872}"/>
                    </a:ext>
                  </a:extLst>
                </p:cNvPr>
                <p:cNvSpPr/>
                <p:nvPr/>
              </p:nvSpPr>
              <p:spPr>
                <a:xfrm>
                  <a:off x="4714567" y="4058046"/>
                  <a:ext cx="1953864" cy="1953865"/>
                </a:xfrm>
                <a:prstGeom prst="ellipse">
                  <a:avLst/>
                </a:prstGeom>
                <a:solidFill>
                  <a:srgbClr val="1BEDC6"/>
                </a:solidFill>
                <a:ln w="158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C06FE911-3E39-C8F4-F954-CAAD476687D8}"/>
                    </a:ext>
                  </a:extLst>
                </p:cNvPr>
                <p:cNvSpPr/>
                <p:nvPr/>
              </p:nvSpPr>
              <p:spPr>
                <a:xfrm>
                  <a:off x="4924199" y="4267678"/>
                  <a:ext cx="1534599" cy="1534600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 anchor="ctr"/>
                <a:lstStyle/>
                <a:p>
                  <a:pPr algn="ctr">
                    <a:lnSpc>
                      <a:spcPct val="300000"/>
                    </a:lnSpc>
                    <a:defRPr/>
                  </a:pPr>
                  <a:endParaRPr lang="en-US" altLang="ko-KR" sz="1200" b="1" dirty="0">
                    <a:solidFill>
                      <a:srgbClr val="4E5D70"/>
                    </a:solidFill>
                  </a:endParaRPr>
                </a:p>
              </p:txBody>
            </p:sp>
          </p:grpSp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2482" y="3673143"/>
                <a:ext cx="779603" cy="779603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65074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449938" y="3113529"/>
            <a:ext cx="3292125" cy="630942"/>
            <a:chOff x="4624537" y="1126893"/>
            <a:chExt cx="3292125" cy="630942"/>
          </a:xfrm>
        </p:grpSpPr>
        <p:sp>
          <p:nvSpPr>
            <p:cNvPr id="84" name="TextBox 83"/>
            <p:cNvSpPr txBox="1"/>
            <p:nvPr/>
          </p:nvSpPr>
          <p:spPr>
            <a:xfrm>
              <a:off x="4796897" y="1126893"/>
              <a:ext cx="3119765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1BEDC6"/>
                  </a:solidFill>
                  <a:latin typeface="+mn-ea"/>
                </a:rPr>
                <a:t>2. </a:t>
              </a:r>
              <a:r>
                <a:rPr lang="ko-KR" altLang="en-US" sz="3500" b="1" dirty="0" smtClean="0">
                  <a:solidFill>
                    <a:srgbClr val="1BEDC6"/>
                  </a:solidFill>
                  <a:latin typeface="+mn-ea"/>
                </a:rPr>
                <a:t>데이터 설명</a:t>
              </a:r>
              <a:endParaRPr lang="ko-KR" altLang="en-US" sz="3500" b="1" dirty="0">
                <a:solidFill>
                  <a:srgbClr val="1BEDC6"/>
                </a:solidFill>
                <a:latin typeface="+mn-ea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4624537" y="1126893"/>
              <a:ext cx="3292125" cy="562210"/>
            </a:xfrm>
            <a:custGeom>
              <a:avLst/>
              <a:gdLst>
                <a:gd name="connsiteX0" fmla="*/ 0 w 2794406"/>
                <a:gd name="connsiteY0" fmla="*/ 658369 h 658369"/>
                <a:gd name="connsiteX1" fmla="*/ 0 w 2794406"/>
                <a:gd name="connsiteY1" fmla="*/ 212141 h 658369"/>
                <a:gd name="connsiteX2" fmla="*/ 212141 w 2794406"/>
                <a:gd name="connsiteY2" fmla="*/ 0 h 658369"/>
                <a:gd name="connsiteX3" fmla="*/ 2794406 w 2794406"/>
                <a:gd name="connsiteY3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406" h="658369">
                  <a:moveTo>
                    <a:pt x="0" y="658369"/>
                  </a:moveTo>
                  <a:lnTo>
                    <a:pt x="0" y="212141"/>
                  </a:lnTo>
                  <a:lnTo>
                    <a:pt x="212141" y="0"/>
                  </a:lnTo>
                  <a:lnTo>
                    <a:pt x="2794406" y="0"/>
                  </a:lnTo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0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-3313300" y="951687"/>
            <a:ext cx="121539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kern="0" dirty="0" smtClean="0">
                <a:ln w="9525">
                  <a:noFill/>
                </a:ln>
                <a:solidFill>
                  <a:srgbClr val="1BEDC6"/>
                </a:solidFill>
                <a:latin typeface="+mn-ea"/>
              </a:rPr>
              <a:t>2-1.  AI HUB </a:t>
            </a:r>
            <a:r>
              <a:rPr lang="ko-KR" altLang="en-US" sz="2800" b="1" kern="0" dirty="0" smtClean="0">
                <a:ln w="9525">
                  <a:noFill/>
                </a:ln>
                <a:solidFill>
                  <a:srgbClr val="1BEDC6"/>
                </a:solidFill>
                <a:latin typeface="+mn-ea"/>
              </a:rPr>
              <a:t>데이터  </a:t>
            </a:r>
            <a:endParaRPr lang="ko-KR" altLang="en-US" sz="2800" b="1" dirty="0">
              <a:solidFill>
                <a:srgbClr val="1BEDC6"/>
              </a:solidFill>
              <a:latin typeface="+mn-ea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181383"/>
              </p:ext>
            </p:extLst>
          </p:nvPr>
        </p:nvGraphicFramePr>
        <p:xfrm>
          <a:off x="1129705" y="2335186"/>
          <a:ext cx="7366594" cy="1346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5341">
                  <a:extLst>
                    <a:ext uri="{9D8B030D-6E8A-4147-A177-3AD203B41FA5}">
                      <a16:colId xmlns:a16="http://schemas.microsoft.com/office/drawing/2014/main" val="3776261740"/>
                    </a:ext>
                  </a:extLst>
                </a:gridCol>
                <a:gridCol w="1335341">
                  <a:extLst>
                    <a:ext uri="{9D8B030D-6E8A-4147-A177-3AD203B41FA5}">
                      <a16:colId xmlns:a16="http://schemas.microsoft.com/office/drawing/2014/main" val="1884674657"/>
                    </a:ext>
                  </a:extLst>
                </a:gridCol>
                <a:gridCol w="1680284">
                  <a:extLst>
                    <a:ext uri="{9D8B030D-6E8A-4147-A177-3AD203B41FA5}">
                      <a16:colId xmlns:a16="http://schemas.microsoft.com/office/drawing/2014/main" val="1054222516"/>
                    </a:ext>
                  </a:extLst>
                </a:gridCol>
                <a:gridCol w="1507814">
                  <a:extLst>
                    <a:ext uri="{9D8B030D-6E8A-4147-A177-3AD203B41FA5}">
                      <a16:colId xmlns:a16="http://schemas.microsoft.com/office/drawing/2014/main" val="4089311195"/>
                    </a:ext>
                  </a:extLst>
                </a:gridCol>
                <a:gridCol w="1507814">
                  <a:extLst>
                    <a:ext uri="{9D8B030D-6E8A-4147-A177-3AD203B41FA5}">
                      <a16:colId xmlns:a16="http://schemas.microsoft.com/office/drawing/2014/main" val="3791137019"/>
                    </a:ext>
                  </a:extLst>
                </a:gridCol>
              </a:tblGrid>
              <a:tr h="3366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종류</a:t>
                      </a:r>
                      <a:endParaRPr lang="ko-KR" altLang="en-US" sz="1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형태</a:t>
                      </a:r>
                      <a:endParaRPr lang="ko-KR" altLang="en-US" sz="1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어노테이션</a:t>
                      </a:r>
                      <a:r>
                        <a:rPr lang="ko-KR" altLang="en-US" sz="1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규모</a:t>
                      </a:r>
                      <a:endParaRPr lang="ko-KR" altLang="en-US" sz="1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결과물 규모</a:t>
                      </a:r>
                      <a:endParaRPr lang="ko-KR" altLang="en-US" sz="1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9818"/>
                  </a:ext>
                </a:extLst>
              </a:tr>
              <a:tr h="3366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사고</a:t>
                      </a:r>
                      <a:r>
                        <a:rPr lang="ko-KR" altLang="en-US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자동차 이미지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손상종류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jpg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2,013,758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건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504,450 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200382"/>
                  </a:ext>
                </a:extLst>
              </a:tr>
              <a:tr h="3366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차량부위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179,357 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건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128,244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887254"/>
                  </a:ext>
                </a:extLst>
              </a:tr>
              <a:tr h="3366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사고 자동차 견적 정보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xls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125,007 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건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877470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990155"/>
              </p:ext>
            </p:extLst>
          </p:nvPr>
        </p:nvGraphicFramePr>
        <p:xfrm>
          <a:off x="1129705" y="4241964"/>
          <a:ext cx="7366596" cy="1920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1649">
                  <a:extLst>
                    <a:ext uri="{9D8B030D-6E8A-4147-A177-3AD203B41FA5}">
                      <a16:colId xmlns:a16="http://schemas.microsoft.com/office/drawing/2014/main" val="2973432595"/>
                    </a:ext>
                  </a:extLst>
                </a:gridCol>
                <a:gridCol w="1841649">
                  <a:extLst>
                    <a:ext uri="{9D8B030D-6E8A-4147-A177-3AD203B41FA5}">
                      <a16:colId xmlns:a16="http://schemas.microsoft.com/office/drawing/2014/main" val="1586459270"/>
                    </a:ext>
                  </a:extLst>
                </a:gridCol>
                <a:gridCol w="1841649">
                  <a:extLst>
                    <a:ext uri="{9D8B030D-6E8A-4147-A177-3AD203B41FA5}">
                      <a16:colId xmlns:a16="http://schemas.microsoft.com/office/drawing/2014/main" val="1813173493"/>
                    </a:ext>
                  </a:extLst>
                </a:gridCol>
                <a:gridCol w="1841649">
                  <a:extLst>
                    <a:ext uri="{9D8B030D-6E8A-4147-A177-3AD203B41FA5}">
                      <a16:colId xmlns:a16="http://schemas.microsoft.com/office/drawing/2014/main" val="2713530220"/>
                    </a:ext>
                  </a:extLst>
                </a:gridCol>
              </a:tblGrid>
              <a:tr h="3200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이미지 장수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비율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49014"/>
                  </a:ext>
                </a:extLst>
              </a:tr>
              <a:tr h="3200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손상종류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스크래치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558,284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49.70%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70123"/>
                  </a:ext>
                </a:extLst>
              </a:tr>
              <a:tr h="3200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찌그러짐</a:t>
                      </a:r>
                      <a:endParaRPr lang="en-US" altLang="ko-KR" sz="10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182,196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16.20%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855207"/>
                  </a:ext>
                </a:extLst>
              </a:tr>
              <a:tr h="3200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파손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152,531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13.60%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539569"/>
                  </a:ext>
                </a:extLst>
              </a:tr>
              <a:tr h="3200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이격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229,648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20.50%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1872"/>
                  </a:ext>
                </a:extLst>
              </a:tr>
              <a:tr h="3200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합계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1,122,659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100.00%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625386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056934" y="1811966"/>
            <a:ext cx="6105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 </a:t>
            </a:r>
            <a:r>
              <a:rPr lang="ko-KR" altLang="en-US" sz="1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구축 규모</a:t>
            </a: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사고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자동차 이미지 </a:t>
            </a:r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632,694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</a:t>
            </a:r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사고 자동차 견적 정보 </a:t>
            </a:r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125,007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건</a:t>
            </a:r>
            <a:endParaRPr lang="en-US" altLang="ko-KR" sz="12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6934" y="3918116"/>
            <a:ext cx="175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분포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12995" y="6264144"/>
            <a:ext cx="1483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* 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: AI HUB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22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dirty="0" smtClean="0">
                <a:solidFill>
                  <a:srgbClr val="1BEDC6"/>
                </a:solidFill>
              </a:rPr>
              <a:t>2-2. U-Net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모델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  <p:pic>
        <p:nvPicPr>
          <p:cNvPr id="43" name="Picture 2" descr="https://tech.socarcorp.kr/img/car-damage-segmentation-model/unet-architecture_pa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055" y="2396413"/>
            <a:ext cx="2948506" cy="19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 flipH="1">
            <a:off x="8026742" y="1406506"/>
            <a:ext cx="1" cy="5196436"/>
          </a:xfrm>
          <a:prstGeom prst="line">
            <a:avLst/>
          </a:prstGeom>
          <a:ln w="12700">
            <a:solidFill>
              <a:srgbClr val="1BE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8408462" y="1515669"/>
            <a:ext cx="1944303" cy="435172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U-Net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이란</a:t>
            </a:r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1904" y="1505596"/>
            <a:ext cx="1944303" cy="39975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학습 과정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821905" y="2119414"/>
            <a:ext cx="6701525" cy="276999"/>
            <a:chOff x="821905" y="2119414"/>
            <a:chExt cx="6701525" cy="276999"/>
          </a:xfrm>
        </p:grpSpPr>
        <p:sp>
          <p:nvSpPr>
            <p:cNvPr id="52" name="이등변 삼각형 51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57348" y="2119414"/>
              <a:ext cx="6566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Feature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는 차량 이미지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Target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으로는 마스크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(Binary Mask Image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)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</a:t>
              </a:r>
              <a:endPara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032" name="Picture 8" descr="https://tech.socarcorp.kr/img/car-damage-segmentation-model/unet_train_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04" y="3819827"/>
            <a:ext cx="6814311" cy="24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그룹 67"/>
          <p:cNvGrpSpPr/>
          <p:nvPr/>
        </p:nvGrpSpPr>
        <p:grpSpPr>
          <a:xfrm>
            <a:off x="840402" y="2498351"/>
            <a:ext cx="6701525" cy="276999"/>
            <a:chOff x="821905" y="2119416"/>
            <a:chExt cx="6701525" cy="282566"/>
          </a:xfrm>
        </p:grpSpPr>
        <p:sp>
          <p:nvSpPr>
            <p:cNvPr id="69" name="이등변 삼각형 68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57348" y="2119416"/>
              <a:ext cx="6566082" cy="282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주어진 차량 이미지를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입력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Segmentation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Network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파라미터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연산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통해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예측값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출력</a:t>
              </a:r>
              <a:endPara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840402" y="2877288"/>
            <a:ext cx="6701525" cy="276999"/>
            <a:chOff x="821905" y="2119413"/>
            <a:chExt cx="6701525" cy="282566"/>
          </a:xfrm>
        </p:grpSpPr>
        <p:sp>
          <p:nvSpPr>
            <p:cNvPr id="72" name="이등변 삼각형 71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57348" y="2119413"/>
              <a:ext cx="6566082" cy="282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각 파손 클래스마다 해당 클래스의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Target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마스크와 예측 마스크 사이의 오차를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계산</a:t>
              </a:r>
              <a:endPara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838529" y="3256224"/>
            <a:ext cx="6701525" cy="461665"/>
            <a:chOff x="821905" y="2119414"/>
            <a:chExt cx="6701525" cy="470944"/>
          </a:xfrm>
        </p:grpSpPr>
        <p:sp>
          <p:nvSpPr>
            <p:cNvPr id="75" name="이등변 삼각형 74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57348" y="2119414"/>
              <a:ext cx="6566082" cy="47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오차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최소화하는 방향으로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Segmentation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Network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파라미터를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조정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최적화를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진행</a:t>
              </a:r>
              <a:endParaRPr lang="en-US" altLang="ko-KR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46239" y="4806611"/>
            <a:ext cx="1085285" cy="276999"/>
            <a:chOff x="821905" y="2119414"/>
            <a:chExt cx="1085285" cy="276999"/>
          </a:xfrm>
        </p:grpSpPr>
        <p:sp>
          <p:nvSpPr>
            <p:cNvPr id="23" name="이등변 삼각형 22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8" y="2119414"/>
              <a:ext cx="9498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빠른 속도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548552" y="5196507"/>
            <a:ext cx="2930009" cy="276999"/>
            <a:chOff x="821905" y="2119416"/>
            <a:chExt cx="2930009" cy="282566"/>
          </a:xfrm>
        </p:grpSpPr>
        <p:sp>
          <p:nvSpPr>
            <p:cNvPr id="26" name="이등변 삼각형 25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57348" y="2119416"/>
              <a:ext cx="2794566" cy="282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Context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와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Localization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의 늪에서 탈출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8356326" y="4429840"/>
            <a:ext cx="34499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Semantic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Segmentation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분야에서 </a:t>
            </a:r>
            <a:r>
              <a:rPr lang="ko-KR" altLang="en-US" sz="1200" dirty="0" smtClean="0">
                <a:solidFill>
                  <a:schemeClr val="bg2">
                    <a:lumMod val="9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널리 사용</a:t>
            </a:r>
            <a:endParaRPr lang="ko-KR" altLang="en-US" sz="1200" dirty="0">
              <a:solidFill>
                <a:schemeClr val="bg2">
                  <a:lumMod val="9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15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dirty="0" smtClean="0">
                <a:solidFill>
                  <a:srgbClr val="1BEDC6"/>
                </a:solidFill>
              </a:rPr>
              <a:t>2-2. U-Net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모델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6536138" y="2040556"/>
            <a:ext cx="28258" cy="4744146"/>
          </a:xfrm>
          <a:prstGeom prst="line">
            <a:avLst/>
          </a:prstGeom>
          <a:ln w="12700">
            <a:solidFill>
              <a:srgbClr val="1BE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639022" y="1294270"/>
            <a:ext cx="1944303" cy="39975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후처리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639024" y="2119414"/>
            <a:ext cx="5885643" cy="461665"/>
            <a:chOff x="821905" y="2119414"/>
            <a:chExt cx="6701525" cy="461665"/>
          </a:xfrm>
        </p:grpSpPr>
        <p:sp>
          <p:nvSpPr>
            <p:cNvPr id="52" name="이등변 삼각형 51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57348" y="2119414"/>
              <a:ext cx="6566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차량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이미지를 입력으로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학습이 완료된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Segmentation Network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내부 파라미터와의 </a:t>
              </a:r>
              <a:endParaRPr lang="en-US" altLang="ko-KR" sz="1200" dirty="0" smtClean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연산을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통해 모델의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예측값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출력</a:t>
              </a:r>
              <a:endPara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39022" y="2795140"/>
            <a:ext cx="5885646" cy="646331"/>
            <a:chOff x="821905" y="2119415"/>
            <a:chExt cx="6701525" cy="659322"/>
          </a:xfrm>
        </p:grpSpPr>
        <p:sp>
          <p:nvSpPr>
            <p:cNvPr id="75" name="이등변 삼각형 74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57347" y="2119415"/>
              <a:ext cx="6566083" cy="659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예측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마스크는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Mask Policy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에 의해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0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과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의 이진 마스크로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변환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/>
              </a:r>
              <a:b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</a:br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0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과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사이의 연속적인 </a:t>
              </a:r>
              <a:r>
                <a:rPr lang="ko-KR" altLang="en-US" sz="1200" dirty="0" err="1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확률값을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‘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속한다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속하지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않는다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’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는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이산적인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클래스 정보로 </a:t>
              </a:r>
              <a:endParaRPr lang="en-US" altLang="ko-KR" sz="1200" dirty="0" smtClean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변환하는 과정을 거침</a:t>
              </a:r>
              <a:endPara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pic>
        <p:nvPicPr>
          <p:cNvPr id="1026" name="Picture 2" descr="https://tech.socarcorp.kr/img/car-damage-segmentation-model/postprocess_after_inferenc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91193" y="3784818"/>
            <a:ext cx="540074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ech.socarcorp.kr/img/car-damage-segmentation-model/mask_polic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354" y="3784818"/>
            <a:ext cx="4607998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6863549" y="2113238"/>
            <a:ext cx="4802072" cy="461665"/>
            <a:chOff x="821905" y="2119414"/>
            <a:chExt cx="6701525" cy="461665"/>
          </a:xfrm>
        </p:grpSpPr>
        <p:sp>
          <p:nvSpPr>
            <p:cNvPr id="26" name="이등변 삼각형 25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57348" y="2119414"/>
              <a:ext cx="6566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해당 프로젝트에서 고안해 사용한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Mask Policy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는 각 파손 클래스 별 특성을 반영한 규칙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880679" y="2795140"/>
            <a:ext cx="4915582" cy="461665"/>
            <a:chOff x="821905" y="2119414"/>
            <a:chExt cx="6886452" cy="461665"/>
          </a:xfrm>
        </p:grpSpPr>
        <p:sp>
          <p:nvSpPr>
            <p:cNvPr id="33" name="이등변 삼각형 32"/>
            <p:cNvSpPr/>
            <p:nvPr/>
          </p:nvSpPr>
          <p:spPr>
            <a:xfrm rot="5400000">
              <a:off x="786012" y="2213900"/>
              <a:ext cx="190591" cy="1188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7348" y="2119414"/>
              <a:ext cx="6751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이렇게 변환된 이진 마스크를 이용해 파손 영역의 좌표를 구하고</a:t>
              </a:r>
              <a:r>
                <a:rPr lang="en-US" altLang="ko-KR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입력 이미지 위에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외곽선을 그려 </a:t>
              </a:r>
              <a:r>
                <a:rPr lang="ko-KR" altLang="en-US" sz="1200" dirty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이미지 검수 관리자가 확인하기 편리한 형태로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출력</a:t>
              </a:r>
              <a:endPara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30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위쪽 모서리 4">
            <a:extLst>
              <a:ext uri="{FF2B5EF4-FFF2-40B4-BE49-F238E27FC236}">
                <a16:creationId xmlns:a16="http://schemas.microsoft.com/office/drawing/2014/main" id="{0150A215-DB8B-3EBF-EBD8-B68481CC0F60}"/>
              </a:ext>
            </a:extLst>
          </p:cNvPr>
          <p:cNvSpPr/>
          <p:nvPr/>
        </p:nvSpPr>
        <p:spPr>
          <a:xfrm>
            <a:off x="0" y="432000"/>
            <a:ext cx="12192000" cy="6580554"/>
          </a:xfrm>
          <a:prstGeom prst="round2SameRect">
            <a:avLst>
              <a:gd name="adj1" fmla="val 4550"/>
              <a:gd name="adj2" fmla="val 0"/>
            </a:avLst>
          </a:prstGeom>
          <a:solidFill>
            <a:srgbClr val="3C3F46"/>
          </a:solidFill>
          <a:ln>
            <a:noFill/>
          </a:ln>
          <a:effectLst>
            <a:outerShdw blurRad="3302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2800" b="1" dirty="0" smtClean="0">
                <a:solidFill>
                  <a:srgbClr val="1BEDC6"/>
                </a:solidFill>
              </a:rPr>
              <a:t>2-2. U-Net </a:t>
            </a:r>
            <a:r>
              <a:rPr lang="ko-KR" altLang="en-US" sz="2800" b="1" dirty="0" smtClean="0">
                <a:solidFill>
                  <a:srgbClr val="1BEDC6"/>
                </a:solidFill>
              </a:rPr>
              <a:t>모델</a:t>
            </a:r>
            <a:endParaRPr lang="ko-KR" altLang="en-US" sz="2800" b="1" dirty="0">
              <a:solidFill>
                <a:srgbClr val="1BEDC6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39022" y="1294270"/>
            <a:ext cx="1944303" cy="39975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E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평가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50244" y="4416989"/>
            <a:ext cx="6892310" cy="975380"/>
            <a:chOff x="639021" y="2082943"/>
            <a:chExt cx="6892310" cy="97538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F1ADEC2-A012-FAD3-6403-5590C2A8675E}"/>
                </a:ext>
              </a:extLst>
            </p:cNvPr>
            <p:cNvSpPr/>
            <p:nvPr/>
          </p:nvSpPr>
          <p:spPr>
            <a:xfrm>
              <a:off x="788261" y="2082943"/>
              <a:ext cx="66202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모델의 처리 속도</a:t>
              </a:r>
              <a:endPara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02ABE5-474C-F8C2-B956-C66C7C3B655C}"/>
                </a:ext>
              </a:extLst>
            </p:cNvPr>
            <p:cNvSpPr/>
            <p:nvPr/>
          </p:nvSpPr>
          <p:spPr>
            <a:xfrm>
              <a:off x="644557" y="2473548"/>
              <a:ext cx="68867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완성된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모델은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GPU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머신 위에서 초당 약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장의 이미지를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CPU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머신 위에서 </a:t>
              </a:r>
              <a:endParaRPr lang="en-US" altLang="ko-KR" sz="16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 초당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약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0.7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장의 이미지를 처리할 수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있습니다</a:t>
              </a:r>
              <a:endParaRPr lang="en-US" altLang="ko-KR" sz="16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9BA9ED11-EFC2-B412-8B5F-90576A8057E7}"/>
                </a:ext>
              </a:extLst>
            </p:cNvPr>
            <p:cNvSpPr/>
            <p:nvPr/>
          </p:nvSpPr>
          <p:spPr>
            <a:xfrm rot="5400000">
              <a:off x="625715" y="2161116"/>
              <a:ext cx="192944" cy="1663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50244" y="2423363"/>
            <a:ext cx="7174942" cy="1467823"/>
            <a:chOff x="596951" y="3913968"/>
            <a:chExt cx="7174942" cy="146782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1ADEC2-A012-FAD3-6403-5590C2A8675E}"/>
                </a:ext>
              </a:extLst>
            </p:cNvPr>
            <p:cNvSpPr/>
            <p:nvPr/>
          </p:nvSpPr>
          <p:spPr>
            <a:xfrm>
              <a:off x="746191" y="3913968"/>
              <a:ext cx="66202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모델의 정확도</a:t>
              </a:r>
              <a:endPara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702ABE5-474C-F8C2-B956-C66C7C3B655C}"/>
                </a:ext>
              </a:extLst>
            </p:cNvPr>
            <p:cNvSpPr/>
            <p:nvPr/>
          </p:nvSpPr>
          <p:spPr>
            <a:xfrm>
              <a:off x="602486" y="4304573"/>
              <a:ext cx="7169407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성능 평가를 위해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분리해둔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200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장의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Test Set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대상으로 계산된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결과입니다</a:t>
              </a:r>
              <a:endParaRPr lang="en-US" altLang="ko-KR" sz="16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Global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Damage Classifier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분류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성능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16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96</a:t>
              </a:r>
              <a:r>
                <a:rPr lang="en-US" altLang="ko-KR" sz="16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 </a:t>
              </a:r>
              <a:r>
                <a:rPr lang="ko-KR" altLang="en-US" sz="16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6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Accuracy</a:t>
              </a:r>
            </a:p>
            <a:p>
              <a:r>
                <a:rPr lang="en-US" altLang="ko-K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6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                                                                      </a:t>
              </a:r>
              <a:r>
                <a:rPr lang="en-US" altLang="ko-KR" sz="16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96%</a:t>
              </a:r>
              <a:r>
                <a:rPr lang="ko-KR" altLang="en-US" sz="16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lang="en-US" altLang="ko-KR" sz="16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F1-score</a:t>
              </a:r>
              <a:endParaRPr lang="en-US" altLang="ko-KR" sz="1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Segmentation Network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성능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Threshold 0.5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기준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96.7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IoU</a:t>
              </a:r>
              <a:endParaRPr lang="en-US" altLang="ko-KR" sz="16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9BA9ED11-EFC2-B412-8B5F-90576A8057E7}"/>
                </a:ext>
              </a:extLst>
            </p:cNvPr>
            <p:cNvSpPr/>
            <p:nvPr/>
          </p:nvSpPr>
          <p:spPr>
            <a:xfrm rot="5400000">
              <a:off x="583645" y="3992141"/>
              <a:ext cx="192944" cy="1663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582711" y="2448435"/>
            <a:ext cx="2435125" cy="2868483"/>
            <a:chOff x="8561676" y="2755843"/>
            <a:chExt cx="2435125" cy="286848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2762E9-96CE-1722-F5DB-42B99E3D764A}"/>
                </a:ext>
              </a:extLst>
            </p:cNvPr>
            <p:cNvSpPr txBox="1"/>
            <p:nvPr/>
          </p:nvSpPr>
          <p:spPr>
            <a:xfrm>
              <a:off x="9173182" y="3316349"/>
              <a:ext cx="12121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96</a:t>
              </a:r>
              <a:r>
                <a:rPr lang="en-US" altLang="ko-KR" sz="16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%</a:t>
              </a:r>
              <a:endParaRPr lang="en-US" altLang="ko-KR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800" dirty="0" smtClean="0">
                  <a:solidFill>
                    <a:prstClr val="white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Accuracy / F1-score</a:t>
              </a:r>
              <a:endParaRPr lang="en-US" altLang="ko-KR" sz="8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00024EE-2F7B-D28D-0D28-829A31459644}"/>
                </a:ext>
              </a:extLst>
            </p:cNvPr>
            <p:cNvSpPr/>
            <p:nvPr/>
          </p:nvSpPr>
          <p:spPr>
            <a:xfrm>
              <a:off x="8866759" y="2755843"/>
              <a:ext cx="1780542" cy="1780542"/>
            </a:xfrm>
            <a:prstGeom prst="ellipse">
              <a:avLst/>
            </a:prstGeom>
            <a:ln w="60325" cap="rnd">
              <a:solidFill>
                <a:srgbClr val="484B5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>
                <a:solidFill>
                  <a:srgbClr val="4B7FFF"/>
                </a:solidFill>
              </a:endParaRPr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A1829622-D3D8-BC16-7A0A-3623E445F908}"/>
                </a:ext>
              </a:extLst>
            </p:cNvPr>
            <p:cNvSpPr/>
            <p:nvPr/>
          </p:nvSpPr>
          <p:spPr>
            <a:xfrm>
              <a:off x="8866760" y="2758932"/>
              <a:ext cx="1780542" cy="1780542"/>
            </a:xfrm>
            <a:prstGeom prst="arc">
              <a:avLst>
                <a:gd name="adj1" fmla="val 16200000"/>
                <a:gd name="adj2" fmla="val 14689056"/>
              </a:avLst>
            </a:prstGeom>
            <a:ln w="88900" cap="rnd">
              <a:solidFill>
                <a:srgbClr val="1BED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>
                <a:solidFill>
                  <a:srgbClr val="4B7FFF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B5F5819-B727-7AA3-A076-2314BF38D5D5}"/>
                </a:ext>
              </a:extLst>
            </p:cNvPr>
            <p:cNvSpPr/>
            <p:nvPr/>
          </p:nvSpPr>
          <p:spPr>
            <a:xfrm>
              <a:off x="8561676" y="4931829"/>
              <a:ext cx="2435125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Global Damage Classifier </a:t>
              </a:r>
              <a:endParaRPr lang="en-US" altLang="ko-KR" sz="14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dirty="0" smtClean="0">
                  <a:solidFill>
                    <a:schemeClr val="bg2">
                      <a:lumMod val="7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200</a:t>
              </a:r>
              <a:r>
                <a:rPr lang="ko-KR" altLang="en-US" sz="1200" dirty="0" smtClean="0">
                  <a:solidFill>
                    <a:schemeClr val="bg2">
                      <a:lumMod val="7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장의 </a:t>
              </a:r>
              <a:r>
                <a:rPr lang="en-US" altLang="ko-KR" sz="1200" dirty="0" smtClean="0">
                  <a:solidFill>
                    <a:schemeClr val="bg2">
                      <a:lumMod val="75000"/>
                    </a:schemeClr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Test Set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02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1851</TotalTime>
  <Words>882</Words>
  <Application>Microsoft Office PowerPoint</Application>
  <PresentationFormat>와이드스크린</PresentationFormat>
  <Paragraphs>215</Paragraphs>
  <Slides>30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-apple-system</vt:lpstr>
      <vt:lpstr>Pretendard ExtraBold</vt:lpstr>
      <vt:lpstr>Pretendard ExtraLight</vt:lpstr>
      <vt:lpstr>Pretendard Light</vt:lpstr>
      <vt:lpstr>Pretendard Medium</vt:lpstr>
      <vt:lpstr>Pretendard SemiBold</vt:lpstr>
      <vt:lpstr>Tmon몬소리 Black</vt:lpstr>
      <vt:lpstr>맑은 고딕</vt:lpstr>
      <vt:lpstr>Arial</vt:lpstr>
      <vt:lpstr>Wingdings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ASIAE-19</cp:lastModifiedBy>
  <cp:revision>128</cp:revision>
  <dcterms:created xsi:type="dcterms:W3CDTF">2022-10-19T14:18:34Z</dcterms:created>
  <dcterms:modified xsi:type="dcterms:W3CDTF">2023-02-01T07:46:50Z</dcterms:modified>
</cp:coreProperties>
</file>